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46"/>
  </p:notesMasterIdLst>
  <p:sldIdLst>
    <p:sldId id="256" r:id="rId2"/>
    <p:sldId id="305" r:id="rId3"/>
    <p:sldId id="307" r:id="rId4"/>
    <p:sldId id="308" r:id="rId5"/>
    <p:sldId id="306" r:id="rId6"/>
    <p:sldId id="258" r:id="rId7"/>
    <p:sldId id="294" r:id="rId8"/>
    <p:sldId id="260" r:id="rId9"/>
    <p:sldId id="261" r:id="rId10"/>
    <p:sldId id="262" r:id="rId11"/>
    <p:sldId id="290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304" r:id="rId22"/>
    <p:sldId id="274" r:id="rId23"/>
    <p:sldId id="275" r:id="rId24"/>
    <p:sldId id="291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8" r:id="rId35"/>
    <p:sldId id="287" r:id="rId36"/>
    <p:sldId id="289" r:id="rId37"/>
    <p:sldId id="295" r:id="rId38"/>
    <p:sldId id="309" r:id="rId39"/>
    <p:sldId id="310" r:id="rId40"/>
    <p:sldId id="296" r:id="rId41"/>
    <p:sldId id="297" r:id="rId42"/>
    <p:sldId id="299" r:id="rId43"/>
    <p:sldId id="302" r:id="rId44"/>
    <p:sldId id="303" r:id="rId4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98" autoAdjust="0"/>
    <p:restoredTop sz="94660"/>
  </p:normalViewPr>
  <p:slideViewPr>
    <p:cSldViewPr>
      <p:cViewPr>
        <p:scale>
          <a:sx n="70" d="100"/>
          <a:sy n="70" d="100"/>
        </p:scale>
        <p:origin x="-1195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583E7A-104E-412F-A33C-52F9B113DBC2}" type="doc">
      <dgm:prSet loTypeId="urn:microsoft.com/office/officeart/2005/8/layout/vList3" loCatId="picture" qsTypeId="urn:microsoft.com/office/officeart/2005/8/quickstyle/simple1" qsCatId="simple" csTypeId="urn:microsoft.com/office/officeart/2005/8/colors/accent1_2" csCatId="accent1" phldr="1"/>
      <dgm:spPr/>
    </dgm:pt>
    <dgm:pt modelId="{0A34F45B-9383-41FE-A598-86840F2C6020}">
      <dgm:prSet phldrT="[Texto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pt-BR" dirty="0" smtClean="0"/>
            <a:t>Dois oponentes, cada um denominado </a:t>
          </a:r>
          <a:r>
            <a:rPr lang="pt-BR" b="1" dirty="0" smtClean="0"/>
            <a:t>jogador </a:t>
          </a:r>
          <a:r>
            <a:rPr lang="pt-BR" dirty="0" smtClean="0"/>
            <a:t>terá um número de </a:t>
          </a:r>
          <a:r>
            <a:rPr lang="pt-BR" b="1" dirty="0" smtClean="0"/>
            <a:t>estratégias puras</a:t>
          </a:r>
          <a:r>
            <a:rPr lang="pt-BR" dirty="0" smtClean="0"/>
            <a:t>.</a:t>
          </a:r>
          <a:endParaRPr lang="pt-BR" dirty="0"/>
        </a:p>
      </dgm:t>
    </dgm:pt>
    <dgm:pt modelId="{3950C407-C32F-4901-8C8E-7716B7F49DA3}" type="parTrans" cxnId="{090DD925-F1C0-44A7-9CA5-1F63C64027F0}">
      <dgm:prSet/>
      <dgm:spPr/>
      <dgm:t>
        <a:bodyPr/>
        <a:lstStyle/>
        <a:p>
          <a:endParaRPr lang="pt-BR"/>
        </a:p>
      </dgm:t>
    </dgm:pt>
    <dgm:pt modelId="{D9A8BEE5-5924-4422-9AC3-CB18B4FE2796}" type="sibTrans" cxnId="{090DD925-F1C0-44A7-9CA5-1F63C64027F0}">
      <dgm:prSet/>
      <dgm:spPr/>
      <dgm:t>
        <a:bodyPr/>
        <a:lstStyle/>
        <a:p>
          <a:endParaRPr lang="pt-BR"/>
        </a:p>
      </dgm:t>
    </dgm:pt>
    <dgm:pt modelId="{24B96879-E1C0-41AF-A798-CFCD5D888769}">
      <dgm:prSet phldrT="[Texto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pt-BR" dirty="0" smtClean="0"/>
            <a:t>A cada par de estratégias está associado um </a:t>
          </a:r>
          <a:r>
            <a:rPr lang="pt-BR" b="1" dirty="0" smtClean="0"/>
            <a:t>retorno</a:t>
          </a:r>
          <a:r>
            <a:rPr lang="pt-BR" dirty="0" smtClean="0"/>
            <a:t> que um dos jogadores recebe do outro.</a:t>
          </a:r>
          <a:endParaRPr lang="pt-BR" dirty="0"/>
        </a:p>
      </dgm:t>
    </dgm:pt>
    <dgm:pt modelId="{BF70093A-1FB8-4606-BD69-5C317C729A36}" type="parTrans" cxnId="{A137FB11-E206-4AD9-98ED-E934D98DC37F}">
      <dgm:prSet/>
      <dgm:spPr/>
      <dgm:t>
        <a:bodyPr/>
        <a:lstStyle/>
        <a:p>
          <a:endParaRPr lang="pt-BR"/>
        </a:p>
      </dgm:t>
    </dgm:pt>
    <dgm:pt modelId="{224757F1-0C35-49C2-8111-CBF95C586E43}" type="sibTrans" cxnId="{A137FB11-E206-4AD9-98ED-E934D98DC37F}">
      <dgm:prSet/>
      <dgm:spPr/>
      <dgm:t>
        <a:bodyPr/>
        <a:lstStyle/>
        <a:p>
          <a:endParaRPr lang="pt-BR"/>
        </a:p>
      </dgm:t>
    </dgm:pt>
    <dgm:pt modelId="{24AC08C6-58A1-4698-B0A0-B0E068EE8650}">
      <dgm:prSet/>
      <dgm:spPr>
        <a:solidFill>
          <a:schemeClr val="accent4">
            <a:lumMod val="60000"/>
            <a:lumOff val="40000"/>
          </a:schemeClr>
        </a:solidFill>
        <a:ln>
          <a:solidFill>
            <a:schemeClr val="bg1"/>
          </a:solidFill>
        </a:ln>
      </dgm:spPr>
      <dgm:t>
        <a:bodyPr/>
        <a:lstStyle/>
        <a:p>
          <a:r>
            <a:rPr lang="pt-BR" b="1" smtClean="0"/>
            <a:t>Jogos de duas pessoas e soma zero: </a:t>
          </a:r>
          <a:r>
            <a:rPr lang="pt-BR" smtClean="0"/>
            <a:t>o ganho de um jogador significa uma perda igual para o outro. </a:t>
          </a:r>
          <a:endParaRPr lang="pt-BR" dirty="0" smtClean="0"/>
        </a:p>
      </dgm:t>
    </dgm:pt>
    <dgm:pt modelId="{E580B1E6-B77A-4D80-B84A-AE3861BD77AB}" type="parTrans" cxnId="{C6CD7002-53C6-4320-9D8D-0F83BDF81E74}">
      <dgm:prSet/>
      <dgm:spPr/>
      <dgm:t>
        <a:bodyPr/>
        <a:lstStyle/>
        <a:p>
          <a:endParaRPr lang="pt-BR"/>
        </a:p>
      </dgm:t>
    </dgm:pt>
    <dgm:pt modelId="{F715BB49-28FF-4802-B6C4-0B738C80D5C3}" type="sibTrans" cxnId="{C6CD7002-53C6-4320-9D8D-0F83BDF81E74}">
      <dgm:prSet/>
      <dgm:spPr/>
      <dgm:t>
        <a:bodyPr/>
        <a:lstStyle/>
        <a:p>
          <a:endParaRPr lang="pt-BR"/>
        </a:p>
      </dgm:t>
    </dgm:pt>
    <dgm:pt modelId="{1B300C40-8710-48C2-B7C9-6846F5497AA2}" type="pres">
      <dgm:prSet presAssocID="{D2583E7A-104E-412F-A33C-52F9B113DBC2}" presName="linearFlow" presStyleCnt="0">
        <dgm:presLayoutVars>
          <dgm:dir/>
          <dgm:resizeHandles val="exact"/>
        </dgm:presLayoutVars>
      </dgm:prSet>
      <dgm:spPr/>
    </dgm:pt>
    <dgm:pt modelId="{9D33BEE5-AABD-4350-8A2B-A8CCDB1908E7}" type="pres">
      <dgm:prSet presAssocID="{0A34F45B-9383-41FE-A598-86840F2C6020}" presName="composite" presStyleCnt="0"/>
      <dgm:spPr/>
    </dgm:pt>
    <dgm:pt modelId="{DDA3C817-61C3-4B29-BF48-40AFD98C6F7F}" type="pres">
      <dgm:prSet presAssocID="{0A34F45B-9383-41FE-A598-86840F2C6020}" presName="imgShp" presStyleLbl="fgImgPlace1" presStyleIdx="0" presStyleCnt="3"/>
      <dgm:spPr>
        <a:solidFill>
          <a:schemeClr val="accent4">
            <a:lumMod val="60000"/>
            <a:lumOff val="40000"/>
          </a:schemeClr>
        </a:solidFill>
        <a:ln>
          <a:solidFill>
            <a:schemeClr val="bg1"/>
          </a:solidFill>
        </a:ln>
      </dgm:spPr>
    </dgm:pt>
    <dgm:pt modelId="{E604CAA4-8995-4CB0-B707-DEDD7EAA99B6}" type="pres">
      <dgm:prSet presAssocID="{0A34F45B-9383-41FE-A598-86840F2C6020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C56146D-9720-423A-AAB2-8D46CEF45E45}" type="pres">
      <dgm:prSet presAssocID="{D9A8BEE5-5924-4422-9AC3-CB18B4FE2796}" presName="spacing" presStyleCnt="0"/>
      <dgm:spPr/>
    </dgm:pt>
    <dgm:pt modelId="{51F54F10-012E-416A-AD25-16F688BBC179}" type="pres">
      <dgm:prSet presAssocID="{24B96879-E1C0-41AF-A798-CFCD5D888769}" presName="composite" presStyleCnt="0"/>
      <dgm:spPr/>
    </dgm:pt>
    <dgm:pt modelId="{665727AE-0660-4B92-B67B-33A785DB3309}" type="pres">
      <dgm:prSet presAssocID="{24B96879-E1C0-41AF-A798-CFCD5D888769}" presName="imgShp" presStyleLbl="fgImgPlace1" presStyleIdx="1" presStyleCnt="3"/>
      <dgm:spPr>
        <a:solidFill>
          <a:schemeClr val="accent4">
            <a:lumMod val="60000"/>
            <a:lumOff val="40000"/>
          </a:schemeClr>
        </a:solidFill>
      </dgm:spPr>
    </dgm:pt>
    <dgm:pt modelId="{E3459F85-023F-4FCA-948D-5D5A15BC9B2A}" type="pres">
      <dgm:prSet presAssocID="{24B96879-E1C0-41AF-A798-CFCD5D888769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B070EB3-E02A-4E07-8A6F-1ADD79457833}" type="pres">
      <dgm:prSet presAssocID="{224757F1-0C35-49C2-8111-CBF95C586E43}" presName="spacing" presStyleCnt="0"/>
      <dgm:spPr/>
    </dgm:pt>
    <dgm:pt modelId="{579EE21F-CF57-4561-9593-D6986526C4B8}" type="pres">
      <dgm:prSet presAssocID="{24AC08C6-58A1-4698-B0A0-B0E068EE8650}" presName="composite" presStyleCnt="0"/>
      <dgm:spPr/>
    </dgm:pt>
    <dgm:pt modelId="{C447B7BE-6840-42DF-BB38-223BCFFE7C26}" type="pres">
      <dgm:prSet presAssocID="{24AC08C6-58A1-4698-B0A0-B0E068EE8650}" presName="imgShp" presStyleLbl="fgImgPlace1" presStyleIdx="2" presStyleCnt="3"/>
      <dgm:spPr>
        <a:solidFill>
          <a:schemeClr val="accent4">
            <a:lumMod val="60000"/>
            <a:lumOff val="40000"/>
          </a:schemeClr>
        </a:solidFill>
      </dgm:spPr>
    </dgm:pt>
    <dgm:pt modelId="{ACA28873-64FA-475C-8FD4-63F47C7AEFB0}" type="pres">
      <dgm:prSet presAssocID="{24AC08C6-58A1-4698-B0A0-B0E068EE8650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C6CD7002-53C6-4320-9D8D-0F83BDF81E74}" srcId="{D2583E7A-104E-412F-A33C-52F9B113DBC2}" destId="{24AC08C6-58A1-4698-B0A0-B0E068EE8650}" srcOrd="2" destOrd="0" parTransId="{E580B1E6-B77A-4D80-B84A-AE3861BD77AB}" sibTransId="{F715BB49-28FF-4802-B6C4-0B738C80D5C3}"/>
    <dgm:cxn modelId="{9DCE8593-7DDF-4A5B-95DE-C1E4D7942204}" type="presOf" srcId="{24B96879-E1C0-41AF-A798-CFCD5D888769}" destId="{E3459F85-023F-4FCA-948D-5D5A15BC9B2A}" srcOrd="0" destOrd="0" presId="urn:microsoft.com/office/officeart/2005/8/layout/vList3"/>
    <dgm:cxn modelId="{090DD925-F1C0-44A7-9CA5-1F63C64027F0}" srcId="{D2583E7A-104E-412F-A33C-52F9B113DBC2}" destId="{0A34F45B-9383-41FE-A598-86840F2C6020}" srcOrd="0" destOrd="0" parTransId="{3950C407-C32F-4901-8C8E-7716B7F49DA3}" sibTransId="{D9A8BEE5-5924-4422-9AC3-CB18B4FE2796}"/>
    <dgm:cxn modelId="{5D913D00-9D96-4C0A-A74C-842520976266}" type="presOf" srcId="{0A34F45B-9383-41FE-A598-86840F2C6020}" destId="{E604CAA4-8995-4CB0-B707-DEDD7EAA99B6}" srcOrd="0" destOrd="0" presId="urn:microsoft.com/office/officeart/2005/8/layout/vList3"/>
    <dgm:cxn modelId="{B58F09B4-BB45-40D7-AC41-6A419A7EA27F}" type="presOf" srcId="{D2583E7A-104E-412F-A33C-52F9B113DBC2}" destId="{1B300C40-8710-48C2-B7C9-6846F5497AA2}" srcOrd="0" destOrd="0" presId="urn:microsoft.com/office/officeart/2005/8/layout/vList3"/>
    <dgm:cxn modelId="{B2CCECEE-80EB-49A6-990C-64F0B40F9EDF}" type="presOf" srcId="{24AC08C6-58A1-4698-B0A0-B0E068EE8650}" destId="{ACA28873-64FA-475C-8FD4-63F47C7AEFB0}" srcOrd="0" destOrd="0" presId="urn:microsoft.com/office/officeart/2005/8/layout/vList3"/>
    <dgm:cxn modelId="{A137FB11-E206-4AD9-98ED-E934D98DC37F}" srcId="{D2583E7A-104E-412F-A33C-52F9B113DBC2}" destId="{24B96879-E1C0-41AF-A798-CFCD5D888769}" srcOrd="1" destOrd="0" parTransId="{BF70093A-1FB8-4606-BD69-5C317C729A36}" sibTransId="{224757F1-0C35-49C2-8111-CBF95C586E43}"/>
    <dgm:cxn modelId="{7F13367A-7AD0-4071-99D9-F46378170578}" type="presParOf" srcId="{1B300C40-8710-48C2-B7C9-6846F5497AA2}" destId="{9D33BEE5-AABD-4350-8A2B-A8CCDB1908E7}" srcOrd="0" destOrd="0" presId="urn:microsoft.com/office/officeart/2005/8/layout/vList3"/>
    <dgm:cxn modelId="{ACFD54D5-56EC-42B7-BB30-59DEF97A8C6F}" type="presParOf" srcId="{9D33BEE5-AABD-4350-8A2B-A8CCDB1908E7}" destId="{DDA3C817-61C3-4B29-BF48-40AFD98C6F7F}" srcOrd="0" destOrd="0" presId="urn:microsoft.com/office/officeart/2005/8/layout/vList3"/>
    <dgm:cxn modelId="{F71A1825-C96B-49F2-AE92-442516ED447E}" type="presParOf" srcId="{9D33BEE5-AABD-4350-8A2B-A8CCDB1908E7}" destId="{E604CAA4-8995-4CB0-B707-DEDD7EAA99B6}" srcOrd="1" destOrd="0" presId="urn:microsoft.com/office/officeart/2005/8/layout/vList3"/>
    <dgm:cxn modelId="{0AF55173-2850-47A7-8DA2-F65983D06FFA}" type="presParOf" srcId="{1B300C40-8710-48C2-B7C9-6846F5497AA2}" destId="{5C56146D-9720-423A-AAB2-8D46CEF45E45}" srcOrd="1" destOrd="0" presId="urn:microsoft.com/office/officeart/2005/8/layout/vList3"/>
    <dgm:cxn modelId="{123A723E-E4E6-4425-94A6-08B2B20217B2}" type="presParOf" srcId="{1B300C40-8710-48C2-B7C9-6846F5497AA2}" destId="{51F54F10-012E-416A-AD25-16F688BBC179}" srcOrd="2" destOrd="0" presId="urn:microsoft.com/office/officeart/2005/8/layout/vList3"/>
    <dgm:cxn modelId="{58177652-866A-4B43-AD76-121C54797311}" type="presParOf" srcId="{51F54F10-012E-416A-AD25-16F688BBC179}" destId="{665727AE-0660-4B92-B67B-33A785DB3309}" srcOrd="0" destOrd="0" presId="urn:microsoft.com/office/officeart/2005/8/layout/vList3"/>
    <dgm:cxn modelId="{66848E60-893E-424B-AD9C-60AB5D0C4C9C}" type="presParOf" srcId="{51F54F10-012E-416A-AD25-16F688BBC179}" destId="{E3459F85-023F-4FCA-948D-5D5A15BC9B2A}" srcOrd="1" destOrd="0" presId="urn:microsoft.com/office/officeart/2005/8/layout/vList3"/>
    <dgm:cxn modelId="{9715C387-D8D1-4FBE-A649-381BCAE07328}" type="presParOf" srcId="{1B300C40-8710-48C2-B7C9-6846F5497AA2}" destId="{DB070EB3-E02A-4E07-8A6F-1ADD79457833}" srcOrd="3" destOrd="0" presId="urn:microsoft.com/office/officeart/2005/8/layout/vList3"/>
    <dgm:cxn modelId="{A192F190-DFFB-42B0-88F2-DBAC6CE8D5A2}" type="presParOf" srcId="{1B300C40-8710-48C2-B7C9-6846F5497AA2}" destId="{579EE21F-CF57-4561-9593-D6986526C4B8}" srcOrd="4" destOrd="0" presId="urn:microsoft.com/office/officeart/2005/8/layout/vList3"/>
    <dgm:cxn modelId="{5389A6A5-9D74-46E9-ABED-977B55629606}" type="presParOf" srcId="{579EE21F-CF57-4561-9593-D6986526C4B8}" destId="{C447B7BE-6840-42DF-BB38-223BCFFE7C26}" srcOrd="0" destOrd="0" presId="urn:microsoft.com/office/officeart/2005/8/layout/vList3"/>
    <dgm:cxn modelId="{71AD18E4-FC3A-44C7-AC61-8934007D18C7}" type="presParOf" srcId="{579EE21F-CF57-4561-9593-D6986526C4B8}" destId="{ACA28873-64FA-475C-8FD4-63F47C7AEFB0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B8A709D-A372-4234-B605-F0D3C56E8514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96C71550-4C9B-4D8D-B093-FD8C21DB7386}">
      <dgm:prSet phldrT="[Texto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pt-BR" dirty="0" smtClean="0"/>
            <a:t>Hipóteses</a:t>
          </a:r>
          <a:endParaRPr lang="pt-BR" dirty="0"/>
        </a:p>
      </dgm:t>
    </dgm:pt>
    <dgm:pt modelId="{70496242-6CC1-428C-8AF1-863CE9CAA5A5}" type="parTrans" cxnId="{310A9479-5516-4001-96BF-4CDBAFE48E6F}">
      <dgm:prSet/>
      <dgm:spPr/>
      <dgm:t>
        <a:bodyPr/>
        <a:lstStyle/>
        <a:p>
          <a:endParaRPr lang="pt-BR"/>
        </a:p>
      </dgm:t>
    </dgm:pt>
    <dgm:pt modelId="{9125241A-DFA1-496C-805E-E4A79E6A73A2}" type="sibTrans" cxnId="{310A9479-5516-4001-96BF-4CDBAFE48E6F}">
      <dgm:prSet/>
      <dgm:spPr/>
      <dgm:t>
        <a:bodyPr/>
        <a:lstStyle/>
        <a:p>
          <a:endParaRPr lang="pt-BR"/>
        </a:p>
      </dgm:t>
    </dgm:pt>
    <dgm:pt modelId="{37CBB62A-0B49-47B4-ACC6-30018DCAB285}">
      <dgm:prSet phldrT="[Texto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pt-BR" sz="2000" dirty="0" smtClean="0"/>
            <a:t>Ambos os jogadores são racionais.</a:t>
          </a:r>
          <a:endParaRPr lang="pt-BR" sz="2000" dirty="0"/>
        </a:p>
      </dgm:t>
    </dgm:pt>
    <dgm:pt modelId="{2C13FF55-D7F9-49C2-880C-70F51CC42A39}" type="parTrans" cxnId="{CDAF1CE9-27B7-4EF4-A368-89DF360390F8}">
      <dgm:prSet/>
      <dgm:spPr/>
      <dgm:t>
        <a:bodyPr/>
        <a:lstStyle/>
        <a:p>
          <a:endParaRPr lang="pt-BR"/>
        </a:p>
      </dgm:t>
    </dgm:pt>
    <dgm:pt modelId="{297A63FB-5CB2-4004-9283-D3923C78153C}" type="sibTrans" cxnId="{CDAF1CE9-27B7-4EF4-A368-89DF360390F8}">
      <dgm:prSet/>
      <dgm:spPr/>
      <dgm:t>
        <a:bodyPr/>
        <a:lstStyle/>
        <a:p>
          <a:endParaRPr lang="pt-BR"/>
        </a:p>
      </dgm:t>
    </dgm:pt>
    <dgm:pt modelId="{4753DD42-6C6C-42BB-89D8-F6EF903629A5}">
      <dgm:prSet phldrT="[Texto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pt-BR" sz="2000" dirty="0" smtClean="0"/>
            <a:t>Ambos os jogadores escolhem suas estratégias para promoverem o seu próprio bem-estar.</a:t>
          </a:r>
          <a:endParaRPr lang="pt-BR" sz="2000" dirty="0"/>
        </a:p>
      </dgm:t>
    </dgm:pt>
    <dgm:pt modelId="{BF72DD33-2EAF-4D8C-A1F2-92A38E552095}" type="parTrans" cxnId="{CCC7E68A-077E-441E-B6BE-E35433F5B97D}">
      <dgm:prSet/>
      <dgm:spPr/>
      <dgm:t>
        <a:bodyPr/>
        <a:lstStyle/>
        <a:p>
          <a:endParaRPr lang="pt-BR"/>
        </a:p>
      </dgm:t>
    </dgm:pt>
    <dgm:pt modelId="{5FBB00F8-BB86-41E7-9FCA-6428C96FDD49}" type="sibTrans" cxnId="{CCC7E68A-077E-441E-B6BE-E35433F5B97D}">
      <dgm:prSet/>
      <dgm:spPr/>
      <dgm:t>
        <a:bodyPr/>
        <a:lstStyle/>
        <a:p>
          <a:endParaRPr lang="pt-BR"/>
        </a:p>
      </dgm:t>
    </dgm:pt>
    <dgm:pt modelId="{60611D11-B9DB-4E01-B636-38C3787EA469}">
      <dgm:prSet phldrT="[Texto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pt-BR" sz="2000" dirty="0" smtClean="0"/>
            <a:t>Cada jogador conhece as opções disponíveis para si e seu oponente, e conhece a tabela de resultados.</a:t>
          </a:r>
          <a:endParaRPr lang="pt-BR" sz="2000" dirty="0"/>
        </a:p>
      </dgm:t>
    </dgm:pt>
    <dgm:pt modelId="{6C37312E-C8EA-49F6-86E2-E5A9FEEEF68D}" type="parTrans" cxnId="{0BED299E-F6EA-4C02-AF26-53156E2CF30D}">
      <dgm:prSet/>
      <dgm:spPr/>
      <dgm:t>
        <a:bodyPr/>
        <a:lstStyle/>
        <a:p>
          <a:endParaRPr lang="pt-BR"/>
        </a:p>
      </dgm:t>
    </dgm:pt>
    <dgm:pt modelId="{CE29406E-B5AC-4BB3-9591-5A91FA94621A}" type="sibTrans" cxnId="{0BED299E-F6EA-4C02-AF26-53156E2CF30D}">
      <dgm:prSet/>
      <dgm:spPr/>
      <dgm:t>
        <a:bodyPr/>
        <a:lstStyle/>
        <a:p>
          <a:endParaRPr lang="pt-BR"/>
        </a:p>
      </dgm:t>
    </dgm:pt>
    <dgm:pt modelId="{3ED74584-1F31-4EA8-8D6E-7DC3A9589D42}" type="pres">
      <dgm:prSet presAssocID="{BB8A709D-A372-4234-B605-F0D3C56E8514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F2900A3D-199D-405B-B1A5-7C7519F79C39}" type="pres">
      <dgm:prSet presAssocID="{96C71550-4C9B-4D8D-B093-FD8C21DB7386}" presName="root1" presStyleCnt="0"/>
      <dgm:spPr/>
    </dgm:pt>
    <dgm:pt modelId="{0CD94F4E-9471-45E7-8E3F-F207D6CAD2D3}" type="pres">
      <dgm:prSet presAssocID="{96C71550-4C9B-4D8D-B093-FD8C21DB7386}" presName="LevelOneTextNode" presStyleLbl="node0" presStyleIdx="0" presStyleCnt="1" custLinFactNeighborX="-1958" custLinFactNeighborY="-73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143C4AA2-2061-4C60-9B2F-CD26B93D18C3}" type="pres">
      <dgm:prSet presAssocID="{96C71550-4C9B-4D8D-B093-FD8C21DB7386}" presName="level2hierChild" presStyleCnt="0"/>
      <dgm:spPr/>
    </dgm:pt>
    <dgm:pt modelId="{B5443214-99C9-4050-8D71-586596CB009B}" type="pres">
      <dgm:prSet presAssocID="{2C13FF55-D7F9-49C2-880C-70F51CC42A39}" presName="conn2-1" presStyleLbl="parChTrans1D2" presStyleIdx="0" presStyleCnt="3"/>
      <dgm:spPr/>
      <dgm:t>
        <a:bodyPr/>
        <a:lstStyle/>
        <a:p>
          <a:endParaRPr lang="pt-BR"/>
        </a:p>
      </dgm:t>
    </dgm:pt>
    <dgm:pt modelId="{72DF554F-5DA1-48BC-AF28-358D7D954F65}" type="pres">
      <dgm:prSet presAssocID="{2C13FF55-D7F9-49C2-880C-70F51CC42A39}" presName="connTx" presStyleLbl="parChTrans1D2" presStyleIdx="0" presStyleCnt="3"/>
      <dgm:spPr/>
      <dgm:t>
        <a:bodyPr/>
        <a:lstStyle/>
        <a:p>
          <a:endParaRPr lang="pt-BR"/>
        </a:p>
      </dgm:t>
    </dgm:pt>
    <dgm:pt modelId="{DCD19E50-21A3-4356-A4D3-C49A2F0488C1}" type="pres">
      <dgm:prSet presAssocID="{37CBB62A-0B49-47B4-ACC6-30018DCAB285}" presName="root2" presStyleCnt="0"/>
      <dgm:spPr/>
    </dgm:pt>
    <dgm:pt modelId="{654DD818-3AE9-43D7-9DCB-6F7975E29255}" type="pres">
      <dgm:prSet presAssocID="{37CBB62A-0B49-47B4-ACC6-30018DCAB285}" presName="LevelTwoTextNode" presStyleLbl="node2" presStyleIdx="0" presStyleCnt="3" custScaleX="139610" custScaleY="12652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0E1FB496-DA92-43EE-9360-759D879EDEE3}" type="pres">
      <dgm:prSet presAssocID="{37CBB62A-0B49-47B4-ACC6-30018DCAB285}" presName="level3hierChild" presStyleCnt="0"/>
      <dgm:spPr/>
    </dgm:pt>
    <dgm:pt modelId="{79C84626-0BD3-4689-AEFB-A205E341BCF1}" type="pres">
      <dgm:prSet presAssocID="{6C37312E-C8EA-49F6-86E2-E5A9FEEEF68D}" presName="conn2-1" presStyleLbl="parChTrans1D2" presStyleIdx="1" presStyleCnt="3"/>
      <dgm:spPr/>
      <dgm:t>
        <a:bodyPr/>
        <a:lstStyle/>
        <a:p>
          <a:endParaRPr lang="pt-BR"/>
        </a:p>
      </dgm:t>
    </dgm:pt>
    <dgm:pt modelId="{FFC87666-F138-47BF-86C2-444288B7C468}" type="pres">
      <dgm:prSet presAssocID="{6C37312E-C8EA-49F6-86E2-E5A9FEEEF68D}" presName="connTx" presStyleLbl="parChTrans1D2" presStyleIdx="1" presStyleCnt="3"/>
      <dgm:spPr/>
      <dgm:t>
        <a:bodyPr/>
        <a:lstStyle/>
        <a:p>
          <a:endParaRPr lang="pt-BR"/>
        </a:p>
      </dgm:t>
    </dgm:pt>
    <dgm:pt modelId="{D167A3B9-7C89-41D3-A724-8C086B514606}" type="pres">
      <dgm:prSet presAssocID="{60611D11-B9DB-4E01-B636-38C3787EA469}" presName="root2" presStyleCnt="0"/>
      <dgm:spPr/>
    </dgm:pt>
    <dgm:pt modelId="{2010250E-32D7-41FC-B9E0-2F5B058D24EB}" type="pres">
      <dgm:prSet presAssocID="{60611D11-B9DB-4E01-B636-38C3787EA469}" presName="LevelTwoTextNode" presStyleLbl="node2" presStyleIdx="1" presStyleCnt="3" custScaleX="140710" custScaleY="84211" custLinFactNeighborX="473" custLinFactNeighborY="-928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65FF08C-2440-4C48-AD56-274B09298F69}" type="pres">
      <dgm:prSet presAssocID="{60611D11-B9DB-4E01-B636-38C3787EA469}" presName="level3hierChild" presStyleCnt="0"/>
      <dgm:spPr/>
    </dgm:pt>
    <dgm:pt modelId="{61FCF003-6D13-4D89-A952-5F7258E93E2E}" type="pres">
      <dgm:prSet presAssocID="{BF72DD33-2EAF-4D8C-A1F2-92A38E552095}" presName="conn2-1" presStyleLbl="parChTrans1D2" presStyleIdx="2" presStyleCnt="3"/>
      <dgm:spPr/>
      <dgm:t>
        <a:bodyPr/>
        <a:lstStyle/>
        <a:p>
          <a:endParaRPr lang="pt-BR"/>
        </a:p>
      </dgm:t>
    </dgm:pt>
    <dgm:pt modelId="{C53DD639-5231-46E3-B569-684C3C8F3502}" type="pres">
      <dgm:prSet presAssocID="{BF72DD33-2EAF-4D8C-A1F2-92A38E552095}" presName="connTx" presStyleLbl="parChTrans1D2" presStyleIdx="2" presStyleCnt="3"/>
      <dgm:spPr/>
      <dgm:t>
        <a:bodyPr/>
        <a:lstStyle/>
        <a:p>
          <a:endParaRPr lang="pt-BR"/>
        </a:p>
      </dgm:t>
    </dgm:pt>
    <dgm:pt modelId="{E8D93550-C623-4926-A42E-2FEFD148A7A0}" type="pres">
      <dgm:prSet presAssocID="{4753DD42-6C6C-42BB-89D8-F6EF903629A5}" presName="root2" presStyleCnt="0"/>
      <dgm:spPr/>
    </dgm:pt>
    <dgm:pt modelId="{919D1E63-A845-485A-A4B0-6C953A97D46B}" type="pres">
      <dgm:prSet presAssocID="{4753DD42-6C6C-42BB-89D8-F6EF903629A5}" presName="LevelTwoTextNode" presStyleLbl="node2" presStyleIdx="2" presStyleCnt="3" custScaleX="139610" custLinFactNeighborX="473" custLinFactNeighborY="-775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0D1C7676-26C5-4031-A0D6-2B6700149FF8}" type="pres">
      <dgm:prSet presAssocID="{4753DD42-6C6C-42BB-89D8-F6EF903629A5}" presName="level3hierChild" presStyleCnt="0"/>
      <dgm:spPr/>
    </dgm:pt>
  </dgm:ptLst>
  <dgm:cxnLst>
    <dgm:cxn modelId="{F480F92C-1E7F-4CEB-BE24-1658AAADE807}" type="presOf" srcId="{BF72DD33-2EAF-4D8C-A1F2-92A38E552095}" destId="{C53DD639-5231-46E3-B569-684C3C8F3502}" srcOrd="1" destOrd="0" presId="urn:microsoft.com/office/officeart/2008/layout/HorizontalMultiLevelHierarchy"/>
    <dgm:cxn modelId="{0D85C9CE-0B3A-431F-8793-3CDD45130AC2}" type="presOf" srcId="{2C13FF55-D7F9-49C2-880C-70F51CC42A39}" destId="{B5443214-99C9-4050-8D71-586596CB009B}" srcOrd="0" destOrd="0" presId="urn:microsoft.com/office/officeart/2008/layout/HorizontalMultiLevelHierarchy"/>
    <dgm:cxn modelId="{5EDBD0C8-313E-4389-A0ED-FD3467EF0FBA}" type="presOf" srcId="{37CBB62A-0B49-47B4-ACC6-30018DCAB285}" destId="{654DD818-3AE9-43D7-9DCB-6F7975E29255}" srcOrd="0" destOrd="0" presId="urn:microsoft.com/office/officeart/2008/layout/HorizontalMultiLevelHierarchy"/>
    <dgm:cxn modelId="{CE45346D-7D61-4510-B432-B53686153820}" type="presOf" srcId="{BF72DD33-2EAF-4D8C-A1F2-92A38E552095}" destId="{61FCF003-6D13-4D89-A952-5F7258E93E2E}" srcOrd="0" destOrd="0" presId="urn:microsoft.com/office/officeart/2008/layout/HorizontalMultiLevelHierarchy"/>
    <dgm:cxn modelId="{CDAF1CE9-27B7-4EF4-A368-89DF360390F8}" srcId="{96C71550-4C9B-4D8D-B093-FD8C21DB7386}" destId="{37CBB62A-0B49-47B4-ACC6-30018DCAB285}" srcOrd="0" destOrd="0" parTransId="{2C13FF55-D7F9-49C2-880C-70F51CC42A39}" sibTransId="{297A63FB-5CB2-4004-9283-D3923C78153C}"/>
    <dgm:cxn modelId="{310A9479-5516-4001-96BF-4CDBAFE48E6F}" srcId="{BB8A709D-A372-4234-B605-F0D3C56E8514}" destId="{96C71550-4C9B-4D8D-B093-FD8C21DB7386}" srcOrd="0" destOrd="0" parTransId="{70496242-6CC1-428C-8AF1-863CE9CAA5A5}" sibTransId="{9125241A-DFA1-496C-805E-E4A79E6A73A2}"/>
    <dgm:cxn modelId="{A68CCB77-CD77-45EB-8136-F8F9EF78597F}" type="presOf" srcId="{60611D11-B9DB-4E01-B636-38C3787EA469}" destId="{2010250E-32D7-41FC-B9E0-2F5B058D24EB}" srcOrd="0" destOrd="0" presId="urn:microsoft.com/office/officeart/2008/layout/HorizontalMultiLevelHierarchy"/>
    <dgm:cxn modelId="{23A4D4AC-99F6-49D9-889D-5832B033D4DD}" type="presOf" srcId="{4753DD42-6C6C-42BB-89D8-F6EF903629A5}" destId="{919D1E63-A845-485A-A4B0-6C953A97D46B}" srcOrd="0" destOrd="0" presId="urn:microsoft.com/office/officeart/2008/layout/HorizontalMultiLevelHierarchy"/>
    <dgm:cxn modelId="{CCC7E68A-077E-441E-B6BE-E35433F5B97D}" srcId="{96C71550-4C9B-4D8D-B093-FD8C21DB7386}" destId="{4753DD42-6C6C-42BB-89D8-F6EF903629A5}" srcOrd="2" destOrd="0" parTransId="{BF72DD33-2EAF-4D8C-A1F2-92A38E552095}" sibTransId="{5FBB00F8-BB86-41E7-9FCA-6428C96FDD49}"/>
    <dgm:cxn modelId="{CE5614A8-102E-4CC2-BF80-E889A205E375}" type="presOf" srcId="{6C37312E-C8EA-49F6-86E2-E5A9FEEEF68D}" destId="{FFC87666-F138-47BF-86C2-444288B7C468}" srcOrd="1" destOrd="0" presId="urn:microsoft.com/office/officeart/2008/layout/HorizontalMultiLevelHierarchy"/>
    <dgm:cxn modelId="{C5F6B189-CD02-4EF5-80A7-7C6AFDB2A454}" type="presOf" srcId="{6C37312E-C8EA-49F6-86E2-E5A9FEEEF68D}" destId="{79C84626-0BD3-4689-AEFB-A205E341BCF1}" srcOrd="0" destOrd="0" presId="urn:microsoft.com/office/officeart/2008/layout/HorizontalMultiLevelHierarchy"/>
    <dgm:cxn modelId="{7E101E52-7BD7-467D-A1F4-DD8A45B34F4D}" type="presOf" srcId="{2C13FF55-D7F9-49C2-880C-70F51CC42A39}" destId="{72DF554F-5DA1-48BC-AF28-358D7D954F65}" srcOrd="1" destOrd="0" presId="urn:microsoft.com/office/officeart/2008/layout/HorizontalMultiLevelHierarchy"/>
    <dgm:cxn modelId="{76DA1B7B-87CC-49C9-B047-F071C1EE5672}" type="presOf" srcId="{BB8A709D-A372-4234-B605-F0D3C56E8514}" destId="{3ED74584-1F31-4EA8-8D6E-7DC3A9589D42}" srcOrd="0" destOrd="0" presId="urn:microsoft.com/office/officeart/2008/layout/HorizontalMultiLevelHierarchy"/>
    <dgm:cxn modelId="{0BED299E-F6EA-4C02-AF26-53156E2CF30D}" srcId="{96C71550-4C9B-4D8D-B093-FD8C21DB7386}" destId="{60611D11-B9DB-4E01-B636-38C3787EA469}" srcOrd="1" destOrd="0" parTransId="{6C37312E-C8EA-49F6-86E2-E5A9FEEEF68D}" sibTransId="{CE29406E-B5AC-4BB3-9591-5A91FA94621A}"/>
    <dgm:cxn modelId="{55E6574A-6E19-4EDB-946A-885A26E22B70}" type="presOf" srcId="{96C71550-4C9B-4D8D-B093-FD8C21DB7386}" destId="{0CD94F4E-9471-45E7-8E3F-F207D6CAD2D3}" srcOrd="0" destOrd="0" presId="urn:microsoft.com/office/officeart/2008/layout/HorizontalMultiLevelHierarchy"/>
    <dgm:cxn modelId="{1C690138-19A3-401C-B5E8-31F820FE04EE}" type="presParOf" srcId="{3ED74584-1F31-4EA8-8D6E-7DC3A9589D42}" destId="{F2900A3D-199D-405B-B1A5-7C7519F79C39}" srcOrd="0" destOrd="0" presId="urn:microsoft.com/office/officeart/2008/layout/HorizontalMultiLevelHierarchy"/>
    <dgm:cxn modelId="{232B6063-13A9-417C-BABA-4608CDA6041E}" type="presParOf" srcId="{F2900A3D-199D-405B-B1A5-7C7519F79C39}" destId="{0CD94F4E-9471-45E7-8E3F-F207D6CAD2D3}" srcOrd="0" destOrd="0" presId="urn:microsoft.com/office/officeart/2008/layout/HorizontalMultiLevelHierarchy"/>
    <dgm:cxn modelId="{6D9DCE85-6362-4C99-AE45-BD7F711FA834}" type="presParOf" srcId="{F2900A3D-199D-405B-B1A5-7C7519F79C39}" destId="{143C4AA2-2061-4C60-9B2F-CD26B93D18C3}" srcOrd="1" destOrd="0" presId="urn:microsoft.com/office/officeart/2008/layout/HorizontalMultiLevelHierarchy"/>
    <dgm:cxn modelId="{D7F9C17D-FFB5-4632-B43C-17D55F9A0037}" type="presParOf" srcId="{143C4AA2-2061-4C60-9B2F-CD26B93D18C3}" destId="{B5443214-99C9-4050-8D71-586596CB009B}" srcOrd="0" destOrd="0" presId="urn:microsoft.com/office/officeart/2008/layout/HorizontalMultiLevelHierarchy"/>
    <dgm:cxn modelId="{E62488EB-8001-4458-9502-68193D319DCC}" type="presParOf" srcId="{B5443214-99C9-4050-8D71-586596CB009B}" destId="{72DF554F-5DA1-48BC-AF28-358D7D954F65}" srcOrd="0" destOrd="0" presId="urn:microsoft.com/office/officeart/2008/layout/HorizontalMultiLevelHierarchy"/>
    <dgm:cxn modelId="{AF667F40-90AC-4636-9F1B-3EAFEB202A9C}" type="presParOf" srcId="{143C4AA2-2061-4C60-9B2F-CD26B93D18C3}" destId="{DCD19E50-21A3-4356-A4D3-C49A2F0488C1}" srcOrd="1" destOrd="0" presId="urn:microsoft.com/office/officeart/2008/layout/HorizontalMultiLevelHierarchy"/>
    <dgm:cxn modelId="{2F344578-DEFE-4160-ABF7-1E5E6CD67846}" type="presParOf" srcId="{DCD19E50-21A3-4356-A4D3-C49A2F0488C1}" destId="{654DD818-3AE9-43D7-9DCB-6F7975E29255}" srcOrd="0" destOrd="0" presId="urn:microsoft.com/office/officeart/2008/layout/HorizontalMultiLevelHierarchy"/>
    <dgm:cxn modelId="{96E41601-1F1C-4027-A8BD-08FBE02BD436}" type="presParOf" srcId="{DCD19E50-21A3-4356-A4D3-C49A2F0488C1}" destId="{0E1FB496-DA92-43EE-9360-759D879EDEE3}" srcOrd="1" destOrd="0" presId="urn:microsoft.com/office/officeart/2008/layout/HorizontalMultiLevelHierarchy"/>
    <dgm:cxn modelId="{C9E21CC8-CA75-443F-9B6F-2FCE3BC4A5EB}" type="presParOf" srcId="{143C4AA2-2061-4C60-9B2F-CD26B93D18C3}" destId="{79C84626-0BD3-4689-AEFB-A205E341BCF1}" srcOrd="2" destOrd="0" presId="urn:microsoft.com/office/officeart/2008/layout/HorizontalMultiLevelHierarchy"/>
    <dgm:cxn modelId="{F089BC03-EA5F-4373-8E73-3202618C26C9}" type="presParOf" srcId="{79C84626-0BD3-4689-AEFB-A205E341BCF1}" destId="{FFC87666-F138-47BF-86C2-444288B7C468}" srcOrd="0" destOrd="0" presId="urn:microsoft.com/office/officeart/2008/layout/HorizontalMultiLevelHierarchy"/>
    <dgm:cxn modelId="{FEE8FCA0-7C3B-4F10-BFA1-249595DDC7BD}" type="presParOf" srcId="{143C4AA2-2061-4C60-9B2F-CD26B93D18C3}" destId="{D167A3B9-7C89-41D3-A724-8C086B514606}" srcOrd="3" destOrd="0" presId="urn:microsoft.com/office/officeart/2008/layout/HorizontalMultiLevelHierarchy"/>
    <dgm:cxn modelId="{0EE9D14B-D54B-4D5A-9C59-5DC78697FECA}" type="presParOf" srcId="{D167A3B9-7C89-41D3-A724-8C086B514606}" destId="{2010250E-32D7-41FC-B9E0-2F5B058D24EB}" srcOrd="0" destOrd="0" presId="urn:microsoft.com/office/officeart/2008/layout/HorizontalMultiLevelHierarchy"/>
    <dgm:cxn modelId="{15B51A7A-4CD0-4446-A339-9DB775E01B88}" type="presParOf" srcId="{D167A3B9-7C89-41D3-A724-8C086B514606}" destId="{665FF08C-2440-4C48-AD56-274B09298F69}" srcOrd="1" destOrd="0" presId="urn:microsoft.com/office/officeart/2008/layout/HorizontalMultiLevelHierarchy"/>
    <dgm:cxn modelId="{529769F6-89A4-42D8-B512-646271CACAF1}" type="presParOf" srcId="{143C4AA2-2061-4C60-9B2F-CD26B93D18C3}" destId="{61FCF003-6D13-4D89-A952-5F7258E93E2E}" srcOrd="4" destOrd="0" presId="urn:microsoft.com/office/officeart/2008/layout/HorizontalMultiLevelHierarchy"/>
    <dgm:cxn modelId="{7C6C7A0A-2294-47EB-9F73-33EB77A0BFBE}" type="presParOf" srcId="{61FCF003-6D13-4D89-A952-5F7258E93E2E}" destId="{C53DD639-5231-46E3-B569-684C3C8F3502}" srcOrd="0" destOrd="0" presId="urn:microsoft.com/office/officeart/2008/layout/HorizontalMultiLevelHierarchy"/>
    <dgm:cxn modelId="{94201FC6-7BC4-4AF9-92C0-315C4F0C17A6}" type="presParOf" srcId="{143C4AA2-2061-4C60-9B2F-CD26B93D18C3}" destId="{E8D93550-C623-4926-A42E-2FEFD148A7A0}" srcOrd="5" destOrd="0" presId="urn:microsoft.com/office/officeart/2008/layout/HorizontalMultiLevelHierarchy"/>
    <dgm:cxn modelId="{14567C35-6039-4290-B74F-644137218B2E}" type="presParOf" srcId="{E8D93550-C623-4926-A42E-2FEFD148A7A0}" destId="{919D1E63-A845-485A-A4B0-6C953A97D46B}" srcOrd="0" destOrd="0" presId="urn:microsoft.com/office/officeart/2008/layout/HorizontalMultiLevelHierarchy"/>
    <dgm:cxn modelId="{BD4CD633-4862-479B-8156-AEA495BE36D4}" type="presParOf" srcId="{E8D93550-C623-4926-A42E-2FEFD148A7A0}" destId="{0D1C7676-26C5-4031-A0D6-2B6700149FF8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04CAA4-8995-4CB0-B707-DEDD7EAA99B6}">
      <dsp:nvSpPr>
        <dsp:cNvPr id="0" name=""/>
        <dsp:cNvSpPr/>
      </dsp:nvSpPr>
      <dsp:spPr>
        <a:xfrm rot="10800000">
          <a:off x="1589190" y="4334"/>
          <a:ext cx="4987067" cy="1332196"/>
        </a:xfrm>
        <a:prstGeom prst="homePlat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7462" tIns="80010" rIns="149352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/>
            <a:t>Dois oponentes, cada um denominado </a:t>
          </a:r>
          <a:r>
            <a:rPr lang="pt-BR" sz="2100" b="1" kern="1200" dirty="0" smtClean="0"/>
            <a:t>jogador </a:t>
          </a:r>
          <a:r>
            <a:rPr lang="pt-BR" sz="2100" kern="1200" dirty="0" smtClean="0"/>
            <a:t>terá um número de </a:t>
          </a:r>
          <a:r>
            <a:rPr lang="pt-BR" sz="2100" b="1" kern="1200" dirty="0" smtClean="0"/>
            <a:t>estratégias puras</a:t>
          </a:r>
          <a:r>
            <a:rPr lang="pt-BR" sz="2100" kern="1200" dirty="0" smtClean="0"/>
            <a:t>.</a:t>
          </a:r>
          <a:endParaRPr lang="pt-BR" sz="2100" kern="1200" dirty="0"/>
        </a:p>
      </dsp:txBody>
      <dsp:txXfrm rot="10800000">
        <a:off x="1922239" y="4334"/>
        <a:ext cx="4654018" cy="1332196"/>
      </dsp:txXfrm>
    </dsp:sp>
    <dsp:sp modelId="{DDA3C817-61C3-4B29-BF48-40AFD98C6F7F}">
      <dsp:nvSpPr>
        <dsp:cNvPr id="0" name=""/>
        <dsp:cNvSpPr/>
      </dsp:nvSpPr>
      <dsp:spPr>
        <a:xfrm>
          <a:off x="923091" y="4334"/>
          <a:ext cx="1332196" cy="1332196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459F85-023F-4FCA-948D-5D5A15BC9B2A}">
      <dsp:nvSpPr>
        <dsp:cNvPr id="0" name=""/>
        <dsp:cNvSpPr/>
      </dsp:nvSpPr>
      <dsp:spPr>
        <a:xfrm rot="10800000">
          <a:off x="1589190" y="1734201"/>
          <a:ext cx="4987067" cy="1332196"/>
        </a:xfrm>
        <a:prstGeom prst="homePlat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7462" tIns="80010" rIns="149352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/>
            <a:t>A cada par de estratégias está associado um </a:t>
          </a:r>
          <a:r>
            <a:rPr lang="pt-BR" sz="2100" b="1" kern="1200" dirty="0" smtClean="0"/>
            <a:t>retorno</a:t>
          </a:r>
          <a:r>
            <a:rPr lang="pt-BR" sz="2100" kern="1200" dirty="0" smtClean="0"/>
            <a:t> que um dos jogadores recebe do outro.</a:t>
          </a:r>
          <a:endParaRPr lang="pt-BR" sz="2100" kern="1200" dirty="0"/>
        </a:p>
      </dsp:txBody>
      <dsp:txXfrm rot="10800000">
        <a:off x="1922239" y="1734201"/>
        <a:ext cx="4654018" cy="1332196"/>
      </dsp:txXfrm>
    </dsp:sp>
    <dsp:sp modelId="{665727AE-0660-4B92-B67B-33A785DB3309}">
      <dsp:nvSpPr>
        <dsp:cNvPr id="0" name=""/>
        <dsp:cNvSpPr/>
      </dsp:nvSpPr>
      <dsp:spPr>
        <a:xfrm>
          <a:off x="923091" y="1734201"/>
          <a:ext cx="1332196" cy="1332196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A28873-64FA-475C-8FD4-63F47C7AEFB0}">
      <dsp:nvSpPr>
        <dsp:cNvPr id="0" name=""/>
        <dsp:cNvSpPr/>
      </dsp:nvSpPr>
      <dsp:spPr>
        <a:xfrm rot="10800000">
          <a:off x="1589190" y="3464068"/>
          <a:ext cx="4987067" cy="1332196"/>
        </a:xfrm>
        <a:prstGeom prst="homePlat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7462" tIns="80010" rIns="149352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b="1" kern="1200" smtClean="0"/>
            <a:t>Jogos de duas pessoas e soma zero: </a:t>
          </a:r>
          <a:r>
            <a:rPr lang="pt-BR" sz="2100" kern="1200" smtClean="0"/>
            <a:t>o ganho de um jogador significa uma perda igual para o outro. </a:t>
          </a:r>
          <a:endParaRPr lang="pt-BR" sz="2100" kern="1200" dirty="0" smtClean="0"/>
        </a:p>
      </dsp:txBody>
      <dsp:txXfrm rot="10800000">
        <a:off x="1922239" y="3464068"/>
        <a:ext cx="4654018" cy="1332196"/>
      </dsp:txXfrm>
    </dsp:sp>
    <dsp:sp modelId="{C447B7BE-6840-42DF-BB38-223BCFFE7C26}">
      <dsp:nvSpPr>
        <dsp:cNvPr id="0" name=""/>
        <dsp:cNvSpPr/>
      </dsp:nvSpPr>
      <dsp:spPr>
        <a:xfrm>
          <a:off x="923091" y="3464068"/>
          <a:ext cx="1332196" cy="1332196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FCF003-6D13-4D89-A952-5F7258E93E2E}">
      <dsp:nvSpPr>
        <dsp:cNvPr id="0" name=""/>
        <dsp:cNvSpPr/>
      </dsp:nvSpPr>
      <dsp:spPr>
        <a:xfrm>
          <a:off x="1787702" y="2395614"/>
          <a:ext cx="629126" cy="11208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14563" y="0"/>
              </a:lnTo>
              <a:lnTo>
                <a:pt x="314563" y="1120868"/>
              </a:lnTo>
              <a:lnTo>
                <a:pt x="629126" y="11208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2070131" y="2923914"/>
        <a:ext cx="64267" cy="64267"/>
      </dsp:txXfrm>
    </dsp:sp>
    <dsp:sp modelId="{79C84626-0BD3-4689-AEFB-A205E341BCF1}">
      <dsp:nvSpPr>
        <dsp:cNvPr id="0" name=""/>
        <dsp:cNvSpPr/>
      </dsp:nvSpPr>
      <dsp:spPr>
        <a:xfrm>
          <a:off x="1787702" y="2349894"/>
          <a:ext cx="62912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4563" y="45720"/>
              </a:lnTo>
              <a:lnTo>
                <a:pt x="314563" y="86618"/>
              </a:lnTo>
              <a:lnTo>
                <a:pt x="629126" y="8661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2086504" y="2379852"/>
        <a:ext cx="31522" cy="31522"/>
      </dsp:txXfrm>
    </dsp:sp>
    <dsp:sp modelId="{B5443214-99C9-4050-8D71-586596CB009B}">
      <dsp:nvSpPr>
        <dsp:cNvPr id="0" name=""/>
        <dsp:cNvSpPr/>
      </dsp:nvSpPr>
      <dsp:spPr>
        <a:xfrm>
          <a:off x="1787702" y="1334249"/>
          <a:ext cx="615003" cy="1061364"/>
        </a:xfrm>
        <a:custGeom>
          <a:avLst/>
          <a:gdLst/>
          <a:ahLst/>
          <a:cxnLst/>
          <a:rect l="0" t="0" r="0" b="0"/>
          <a:pathLst>
            <a:path>
              <a:moveTo>
                <a:pt x="0" y="1061364"/>
              </a:moveTo>
              <a:lnTo>
                <a:pt x="307501" y="1061364"/>
              </a:lnTo>
              <a:lnTo>
                <a:pt x="307501" y="0"/>
              </a:lnTo>
              <a:lnTo>
                <a:pt x="61500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2064537" y="1834265"/>
        <a:ext cx="61333" cy="61333"/>
      </dsp:txXfrm>
    </dsp:sp>
    <dsp:sp modelId="{0CD94F4E-9471-45E7-8E3F-F207D6CAD2D3}">
      <dsp:nvSpPr>
        <dsp:cNvPr id="0" name=""/>
        <dsp:cNvSpPr/>
      </dsp:nvSpPr>
      <dsp:spPr>
        <a:xfrm rot="16200000">
          <a:off x="-1063078" y="1940447"/>
          <a:ext cx="4791228" cy="910333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6200" kern="1200" dirty="0" smtClean="0"/>
            <a:t>Hipóteses</a:t>
          </a:r>
          <a:endParaRPr lang="pt-BR" sz="6200" kern="1200" dirty="0"/>
        </a:p>
      </dsp:txBody>
      <dsp:txXfrm>
        <a:off x="-1063078" y="1940447"/>
        <a:ext cx="4791228" cy="910333"/>
      </dsp:txXfrm>
    </dsp:sp>
    <dsp:sp modelId="{654DD818-3AE9-43D7-9DCB-6F7975E29255}">
      <dsp:nvSpPr>
        <dsp:cNvPr id="0" name=""/>
        <dsp:cNvSpPr/>
      </dsp:nvSpPr>
      <dsp:spPr>
        <a:xfrm>
          <a:off x="2402705" y="758345"/>
          <a:ext cx="4168605" cy="1151808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Ambos os jogadores são racionais.</a:t>
          </a:r>
          <a:endParaRPr lang="pt-BR" sz="2000" kern="1200" dirty="0"/>
        </a:p>
      </dsp:txBody>
      <dsp:txXfrm>
        <a:off x="2402705" y="758345"/>
        <a:ext cx="4168605" cy="1151808"/>
      </dsp:txXfrm>
    </dsp:sp>
    <dsp:sp modelId="{2010250E-32D7-41FC-B9E0-2F5B058D24EB}">
      <dsp:nvSpPr>
        <dsp:cNvPr id="0" name=""/>
        <dsp:cNvSpPr/>
      </dsp:nvSpPr>
      <dsp:spPr>
        <a:xfrm>
          <a:off x="2416828" y="2053212"/>
          <a:ext cx="4201450" cy="766600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Cada jogador conhece as opções disponíveis para si e seu oponente, e conhece a tabela de resultados.</a:t>
          </a:r>
          <a:endParaRPr lang="pt-BR" sz="2000" kern="1200" dirty="0"/>
        </a:p>
      </dsp:txBody>
      <dsp:txXfrm>
        <a:off x="2416828" y="2053212"/>
        <a:ext cx="4201450" cy="766600"/>
      </dsp:txXfrm>
    </dsp:sp>
    <dsp:sp modelId="{919D1E63-A845-485A-A4B0-6C953A97D46B}">
      <dsp:nvSpPr>
        <dsp:cNvPr id="0" name=""/>
        <dsp:cNvSpPr/>
      </dsp:nvSpPr>
      <dsp:spPr>
        <a:xfrm>
          <a:off x="2416828" y="3061315"/>
          <a:ext cx="4168605" cy="910333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Ambos os jogadores escolhem suas estratégias para promoverem o seu próprio bem-estar.</a:t>
          </a:r>
          <a:endParaRPr lang="pt-BR" sz="2000" kern="1200" dirty="0"/>
        </a:p>
      </dsp:txBody>
      <dsp:txXfrm>
        <a:off x="2416828" y="3061315"/>
        <a:ext cx="4168605" cy="9103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DD5C8F-3063-41B6-98AD-76208776ED1F}" type="datetimeFigureOut">
              <a:rPr lang="pt-BR" smtClean="0"/>
              <a:t>13/06/2018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D80336-91AC-4D56-A96E-D59301A725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5842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D80336-91AC-4D56-A96E-D59301A72578}" type="slidenum">
              <a:rPr lang="pt-BR" smtClean="0"/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8230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D80336-91AC-4D56-A96E-D59301A72578}" type="slidenum">
              <a:rPr lang="pt-BR" smtClean="0"/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8230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2" name="Subtítu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C40858-BD25-4146-81AC-7D29B8C02BAB}" type="datetimeFigureOut">
              <a:rPr lang="pt-BR" smtClean="0"/>
              <a:t>13/06/2018</a:t>
            </a:fld>
            <a:endParaRPr lang="pt-BR"/>
          </a:p>
        </p:txBody>
      </p:sp>
      <p:sp>
        <p:nvSpPr>
          <p:cNvPr id="20" name="Espaço Reservado para Rodapé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B907C1-70CA-4506-9A3E-48E60AC562A8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C40858-BD25-4146-81AC-7D29B8C02BAB}" type="datetimeFigureOut">
              <a:rPr lang="pt-BR" smtClean="0"/>
              <a:t>13/06/2018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B907C1-70CA-4506-9A3E-48E60AC562A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C40858-BD25-4146-81AC-7D29B8C02BAB}" type="datetimeFigureOut">
              <a:rPr lang="pt-BR" smtClean="0"/>
              <a:t>13/06/2018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B907C1-70CA-4506-9A3E-48E60AC562A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C40858-BD25-4146-81AC-7D29B8C02BAB}" type="datetimeFigureOut">
              <a:rPr lang="pt-BR" smtClean="0"/>
              <a:t>13/06/2018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B907C1-70CA-4506-9A3E-48E60AC562A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C40858-BD25-4146-81AC-7D29B8C02BAB}" type="datetimeFigureOut">
              <a:rPr lang="pt-BR" smtClean="0"/>
              <a:t>13/06/2018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B907C1-70CA-4506-9A3E-48E60AC562A8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C40858-BD25-4146-81AC-7D29B8C02BAB}" type="datetimeFigureOut">
              <a:rPr lang="pt-BR" smtClean="0"/>
              <a:t>13/06/2018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B907C1-70CA-4506-9A3E-48E60AC562A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C40858-BD25-4146-81AC-7D29B8C02BAB}" type="datetimeFigureOut">
              <a:rPr lang="pt-BR" smtClean="0"/>
              <a:t>13/06/2018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B907C1-70CA-4506-9A3E-48E60AC562A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C40858-BD25-4146-81AC-7D29B8C02BAB}" type="datetimeFigureOut">
              <a:rPr lang="pt-BR" smtClean="0"/>
              <a:t>13/06/2018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B907C1-70CA-4506-9A3E-48E60AC562A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C40858-BD25-4146-81AC-7D29B8C02BAB}" type="datetimeFigureOut">
              <a:rPr lang="pt-BR" smtClean="0"/>
              <a:t>13/06/2018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B907C1-70CA-4506-9A3E-48E60AC562A8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Retângu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C40858-BD25-4146-81AC-7D29B8C02BAB}" type="datetimeFigureOut">
              <a:rPr lang="pt-BR" smtClean="0"/>
              <a:t>13/06/2018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B907C1-70CA-4506-9A3E-48E60AC562A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C40858-BD25-4146-81AC-7D29B8C02BAB}" type="datetimeFigureOut">
              <a:rPr lang="pt-BR" smtClean="0"/>
              <a:t>13/06/2018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B907C1-70CA-4506-9A3E-48E60AC562A8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9" name="Fluxograma: Processo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uxograma: Processo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zz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sca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ço Reservado para Títu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4" name="Espaço Reservado para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EC40858-BD25-4146-81AC-7D29B8C02BAB}" type="datetimeFigureOut">
              <a:rPr lang="pt-BR" smtClean="0"/>
              <a:t>13/06/2018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FB907C1-70CA-4506-9A3E-48E60AC562A8}" type="slidenum">
              <a:rPr lang="pt-BR" smtClean="0"/>
              <a:t>‹nº›</a:t>
            </a:fld>
            <a:endParaRPr lang="pt-BR"/>
          </a:p>
        </p:txBody>
      </p:sp>
      <p:sp>
        <p:nvSpPr>
          <p:cNvPr id="15" name="Retângu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TEORIA DOS JOGOS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Pesquisa Operacional II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356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8599648"/>
              </p:ext>
            </p:extLst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Jogos de duas pessoas e soma zero</a:t>
            </a:r>
          </a:p>
        </p:txBody>
      </p:sp>
    </p:spTree>
    <p:extLst>
      <p:ext uri="{BB962C8B-B14F-4D97-AF65-F5344CB8AC3E}">
        <p14:creationId xmlns:p14="http://schemas.microsoft.com/office/powerpoint/2010/main" val="10354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1435608" y="1844824"/>
            <a:ext cx="7498080" cy="266429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pt-BR" sz="2600" dirty="0" smtClean="0"/>
              <a:t>É fundamental compreender o ponto de vista do oponente e (supondo que o oponente seja racional) procurar deduzir de que forma ele provavelmente reagirá a suas ações.  </a:t>
            </a:r>
            <a:endParaRPr lang="pt-BR" sz="2600" dirty="0"/>
          </a:p>
        </p:txBody>
      </p:sp>
    </p:spTree>
    <p:extLst>
      <p:ext uri="{BB962C8B-B14F-4D97-AF65-F5344CB8AC3E}">
        <p14:creationId xmlns:p14="http://schemas.microsoft.com/office/powerpoint/2010/main" val="321827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Estratégias Dominadas </a:t>
            </a:r>
            <a:endParaRPr lang="pt-BR" dirty="0"/>
          </a:p>
        </p:txBody>
      </p:sp>
      <p:sp>
        <p:nvSpPr>
          <p:cNvPr id="4" name="Retângulo de cantos arredondados 3"/>
          <p:cNvSpPr/>
          <p:nvPr/>
        </p:nvSpPr>
        <p:spPr>
          <a:xfrm>
            <a:off x="1615271" y="2348880"/>
            <a:ext cx="7056784" cy="2808312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dirty="0" smtClean="0"/>
              <a:t>Uma estratégia </a:t>
            </a:r>
            <a:r>
              <a:rPr lang="pt-BR" sz="2200" b="1" dirty="0" smtClean="0"/>
              <a:t>dominada</a:t>
            </a:r>
            <a:r>
              <a:rPr lang="pt-BR" sz="2200" dirty="0" smtClean="0"/>
              <a:t> será aquela que, qualquer que seja a escolha do adversário, possui resultado inferior ou igual ao de uma outra estratégia.  </a:t>
            </a:r>
          </a:p>
          <a:p>
            <a:pPr algn="ctr"/>
            <a:endParaRPr lang="pt-BR" sz="2200" dirty="0" smtClean="0"/>
          </a:p>
          <a:p>
            <a:pPr algn="ctr"/>
            <a:r>
              <a:rPr lang="pt-BR" sz="2200" dirty="0" smtClean="0"/>
              <a:t>Portanto, ao se resolver um jogo, podemos eliminar as estratégias que são dominadas por outras.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14612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Solução ótima de jogos de duas pessoas e soma zero – Exemplo 1 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0004967"/>
              </p:ext>
            </p:extLst>
          </p:nvPr>
        </p:nvGraphicFramePr>
        <p:xfrm>
          <a:off x="1435100" y="2348881"/>
          <a:ext cx="7499350" cy="187220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99870"/>
                <a:gridCol w="1499870"/>
                <a:gridCol w="1499870"/>
                <a:gridCol w="1499870"/>
                <a:gridCol w="1499870"/>
              </a:tblGrid>
              <a:tr h="388848">
                <a:tc rowSpan="2" gridSpan="2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Estratégias puras</a:t>
                      </a:r>
                      <a:endParaRPr lang="pt-BR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Jogador B</a:t>
                      </a:r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 gridSpan="2"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1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2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3</a:t>
                      </a:r>
                      <a:endParaRPr lang="pt-BR" b="1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Jogador A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1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2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3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-1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1691680" y="4509120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Observe que:  Para o jogador A </a:t>
            </a:r>
            <a:r>
              <a:rPr lang="pt-BR" dirty="0" err="1" smtClean="0"/>
              <a:t>a</a:t>
            </a:r>
            <a:r>
              <a:rPr lang="pt-BR" dirty="0" smtClean="0"/>
              <a:t> estratégia 3 é dominada pela estratégia 1.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77634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Solução ótima de jogos de duas pessoas e soma zero - continuação </a:t>
            </a:r>
            <a:r>
              <a:rPr lang="pt-BR" dirty="0"/>
              <a:t>Exemplo 1 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0918492"/>
              </p:ext>
            </p:extLst>
          </p:nvPr>
        </p:nvGraphicFramePr>
        <p:xfrm>
          <a:off x="1435100" y="2348881"/>
          <a:ext cx="7499350" cy="158417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99870"/>
                <a:gridCol w="1499870"/>
                <a:gridCol w="1499870"/>
                <a:gridCol w="1499870"/>
                <a:gridCol w="1499870"/>
              </a:tblGrid>
              <a:tr h="388848">
                <a:tc rowSpan="2" gridSpan="2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Estratégias puras</a:t>
                      </a:r>
                      <a:endParaRPr lang="pt-BR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Jogador B</a:t>
                      </a:r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 gridSpan="2"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1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2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3</a:t>
                      </a:r>
                      <a:endParaRPr lang="pt-BR" b="1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Jogador A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1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453647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2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1691680" y="4509120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Observe que:  agora para o jogador B a estratégia 3 é dominada pelas estratégias 1 e 2.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11514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Solução ótima de jogos de duas pessoas e soma zero </a:t>
            </a:r>
            <a:r>
              <a:rPr lang="pt-BR" dirty="0"/>
              <a:t>- continuação Exemplo 1 </a:t>
            </a:r>
            <a:r>
              <a:rPr lang="pt-BR" dirty="0" smtClean="0"/>
              <a:t> 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2130372"/>
              </p:ext>
            </p:extLst>
          </p:nvPr>
        </p:nvGraphicFramePr>
        <p:xfrm>
          <a:off x="1435100" y="2348881"/>
          <a:ext cx="5999480" cy="158417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99870"/>
                <a:gridCol w="1499870"/>
                <a:gridCol w="1499870"/>
                <a:gridCol w="1499870"/>
              </a:tblGrid>
              <a:tr h="388848">
                <a:tc rowSpan="2" gridSpan="2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Estratégias puras</a:t>
                      </a:r>
                      <a:endParaRPr lang="pt-BR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Jogador B</a:t>
                      </a:r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 gridSpan="2"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1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2</a:t>
                      </a:r>
                      <a:endParaRPr lang="pt-BR" b="1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Jogador A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1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453647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2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1691680" y="4509120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Observe que:  agora para o jogador A a estratégia 2 é dominada pela estratégia 1.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32426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Solução ótima de jogos de duas pessoas e soma zero - </a:t>
            </a:r>
            <a:r>
              <a:rPr lang="pt-BR" dirty="0"/>
              <a:t>continuação Exemplo 1 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3802646"/>
              </p:ext>
            </p:extLst>
          </p:nvPr>
        </p:nvGraphicFramePr>
        <p:xfrm>
          <a:off x="1435100" y="2348881"/>
          <a:ext cx="5999480" cy="113052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99870"/>
                <a:gridCol w="1499870"/>
                <a:gridCol w="1499870"/>
                <a:gridCol w="1499870"/>
              </a:tblGrid>
              <a:tr h="388848">
                <a:tc rowSpan="2" gridSpan="2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Estratégias puras</a:t>
                      </a:r>
                      <a:endParaRPr lang="pt-BR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Jogador B</a:t>
                      </a:r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 gridSpan="2"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1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2</a:t>
                      </a:r>
                      <a:endParaRPr lang="pt-B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Jogador A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1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1691680" y="4509120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Observe que:  agora para o jogador B a estratégia 2 é dominada pela estratégia 1.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5594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Solução ótima de jogos de duas pessoas e soma zero - </a:t>
            </a:r>
            <a:r>
              <a:rPr lang="pt-BR" dirty="0"/>
              <a:t>continuação Exemplo 1 </a:t>
            </a:r>
            <a:r>
              <a:rPr lang="pt-BR" dirty="0" smtClean="0"/>
              <a:t> 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2016539"/>
              </p:ext>
            </p:extLst>
          </p:nvPr>
        </p:nvGraphicFramePr>
        <p:xfrm>
          <a:off x="2880702" y="2348881"/>
          <a:ext cx="4499610" cy="113052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99870"/>
                <a:gridCol w="1499870"/>
                <a:gridCol w="1499870"/>
              </a:tblGrid>
              <a:tr h="388848">
                <a:tc rowSpan="2" gridSpan="2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Estratégias puras</a:t>
                      </a:r>
                      <a:endParaRPr lang="pt-BR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Jogador B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 gridSpan="2"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B1</a:t>
                      </a:r>
                      <a:endParaRPr lang="pt-B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Jogador A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A1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ixaDeTexto 4"/>
              <p:cNvSpPr txBox="1"/>
              <p:nvPr/>
            </p:nvSpPr>
            <p:spPr>
              <a:xfrm>
                <a:off x="1691680" y="4509120"/>
                <a:ext cx="7128792" cy="21544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Wingdings" pitchFamily="2" charset="2"/>
                  <a:buChar char="v"/>
                </a:pPr>
                <a:r>
                  <a:rPr lang="pt-BR" sz="2200" dirty="0" smtClean="0"/>
                  <a:t>Ambos os jogadores devem selecionar suas estratégias 1.</a:t>
                </a:r>
              </a:p>
              <a:p>
                <a:endParaRPr lang="pt-BR" sz="2200" dirty="0" smtClean="0"/>
              </a:p>
              <a:p>
                <a:pPr marL="285750" indent="-285750">
                  <a:buFont typeface="Wingdings" pitchFamily="2" charset="2"/>
                  <a:buChar char="v"/>
                </a:pPr>
                <a:r>
                  <a:rPr lang="pt-BR" sz="2200" dirty="0" smtClean="0"/>
                  <a:t>O </a:t>
                </a:r>
                <a:r>
                  <a:rPr lang="pt-BR" sz="2200" smtClean="0"/>
                  <a:t>jogador A </a:t>
                </a:r>
                <a:r>
                  <a:rPr lang="pt-BR" sz="2200" dirty="0" smtClean="0"/>
                  <a:t>receberá um prêmio igual a 1 do </a:t>
                </a:r>
                <a:r>
                  <a:rPr lang="pt-BR" sz="2200" smtClean="0"/>
                  <a:t>jogador B.</a:t>
                </a:r>
                <a:endParaRPr lang="pt-BR" sz="2200" dirty="0" smtClean="0"/>
              </a:p>
              <a:p>
                <a:endParaRPr lang="pt-BR" sz="2200" dirty="0" smtClean="0"/>
              </a:p>
              <a:p>
                <a:pPr marL="285750" indent="-285750">
                  <a:buFont typeface="Wingdings" pitchFamily="2" charset="2"/>
                  <a:buChar char="v"/>
                </a:pPr>
                <a:r>
                  <a:rPr lang="pt-BR" sz="2200" dirty="0" smtClean="0"/>
                  <a:t>Esse prêmio é conhecido como </a:t>
                </a:r>
                <a:r>
                  <a:rPr lang="pt-BR" sz="2200" b="1" dirty="0" smtClean="0"/>
                  <a:t>valor do jogo</a:t>
                </a:r>
                <a:r>
                  <a:rPr lang="pt-BR" sz="2200" dirty="0" smtClean="0"/>
                  <a:t>, e é indicado por </a:t>
                </a:r>
                <a14:m>
                  <m:oMath xmlns:m="http://schemas.openxmlformats.org/officeDocument/2006/math">
                    <m:r>
                      <a:rPr lang="pt-BR" sz="2400" i="1">
                        <a:latin typeface="Cambria Math"/>
                      </a:rPr>
                      <m:t>𝑣</m:t>
                    </m:r>
                    <m:r>
                      <a:rPr lang="pt-BR" sz="2400" b="0" i="0" smtClean="0">
                        <a:latin typeface="Cambria Math"/>
                      </a:rPr>
                      <m:t>.</m:t>
                    </m:r>
                  </m:oMath>
                </a14:m>
                <a:endParaRPr lang="pt-BR" sz="2400" dirty="0"/>
              </a:p>
            </p:txBody>
          </p:sp>
        </mc:Choice>
        <mc:Fallback xmlns="">
          <p:sp>
            <p:nvSpPr>
              <p:cNvPr id="5" name="CaixaDe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680" y="4509120"/>
                <a:ext cx="7128792" cy="2154436"/>
              </a:xfrm>
              <a:prstGeom prst="rect">
                <a:avLst/>
              </a:prstGeom>
              <a:blipFill rotWithShape="1">
                <a:blip r:embed="rId2"/>
                <a:stretch>
                  <a:fillRect l="-941" t="-1700" b="-453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5110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Solução ótima de jogos de duas pessoas e soma zero - </a:t>
            </a:r>
            <a:r>
              <a:rPr lang="pt-BR" dirty="0" smtClean="0"/>
              <a:t>Exemplo 1I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35608" y="4869160"/>
            <a:ext cx="7498080" cy="1379240"/>
          </a:xfrm>
        </p:spPr>
        <p:txBody>
          <a:bodyPr>
            <a:normAutofit fontScale="92500"/>
          </a:bodyPr>
          <a:lstStyle/>
          <a:p>
            <a:r>
              <a:rPr lang="pt-BR" dirty="0" smtClean="0"/>
              <a:t>A solução do jogo é baseada no princípio de garantir o melhor do pior para cada jogador.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510461"/>
              </p:ext>
            </p:extLst>
          </p:nvPr>
        </p:nvGraphicFramePr>
        <p:xfrm>
          <a:off x="1259632" y="1844824"/>
          <a:ext cx="7499350" cy="187220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99870"/>
                <a:gridCol w="1499870"/>
                <a:gridCol w="1499870"/>
                <a:gridCol w="1499870"/>
                <a:gridCol w="1499870"/>
              </a:tblGrid>
              <a:tr h="388848">
                <a:tc rowSpan="2" gridSpan="2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Estratégias puras</a:t>
                      </a:r>
                      <a:endParaRPr lang="pt-BR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Jogador B</a:t>
                      </a:r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 gridSpan="2"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B1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B2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B3</a:t>
                      </a:r>
                      <a:endParaRPr lang="pt-BR" b="1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Jogador A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A1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-2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A2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A3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-2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-4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799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Solução ótima de jogos de duas pessoas e soma zero </a:t>
            </a:r>
            <a:r>
              <a:rPr lang="pt-BR" dirty="0" smtClean="0"/>
              <a:t>- continuação Exemplo 1I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35608" y="4869160"/>
            <a:ext cx="7498080" cy="1800200"/>
          </a:xfrm>
        </p:spPr>
        <p:txBody>
          <a:bodyPr>
            <a:normAutofit fontScale="77500" lnSpcReduction="20000"/>
          </a:bodyPr>
          <a:lstStyle/>
          <a:p>
            <a:r>
              <a:rPr lang="pt-BR" dirty="0" smtClean="0"/>
              <a:t>O jogador A deve selecionar a estratégia cujo retorno mínimo seja o maior,  e</a:t>
            </a:r>
          </a:p>
          <a:p>
            <a:pPr marL="82296" indent="0">
              <a:buNone/>
            </a:pPr>
            <a:endParaRPr lang="pt-BR" dirty="0" smtClean="0"/>
          </a:p>
          <a:p>
            <a:r>
              <a:rPr lang="pt-BR" dirty="0" smtClean="0"/>
              <a:t>o jogador B deve escolher a estratégia cujo </a:t>
            </a:r>
            <a:r>
              <a:rPr lang="pt-BR" dirty="0"/>
              <a:t>retorno </a:t>
            </a:r>
            <a:r>
              <a:rPr lang="pt-BR" dirty="0" smtClean="0"/>
              <a:t>máximo para o jogador A seja o menor possível. 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4533921"/>
              </p:ext>
            </p:extLst>
          </p:nvPr>
        </p:nvGraphicFramePr>
        <p:xfrm>
          <a:off x="1259633" y="1844824"/>
          <a:ext cx="5112570" cy="187220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22514"/>
                <a:gridCol w="1022514"/>
                <a:gridCol w="1022514"/>
                <a:gridCol w="1022514"/>
                <a:gridCol w="1022514"/>
              </a:tblGrid>
              <a:tr h="388848">
                <a:tc rowSpan="2" gridSpan="2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Estratégias puras</a:t>
                      </a:r>
                      <a:endParaRPr lang="pt-BR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Jogador B</a:t>
                      </a:r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 gridSpan="2"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B1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B2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B3</a:t>
                      </a:r>
                      <a:endParaRPr lang="pt-BR" b="1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Jogador A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A1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-2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A2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A3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-2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-4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6628540" y="1696740"/>
            <a:ext cx="2088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Mínimo da linha</a:t>
            </a:r>
          </a:p>
          <a:p>
            <a:endParaRPr lang="pt-BR" dirty="0"/>
          </a:p>
          <a:p>
            <a:endParaRPr lang="pt-BR" dirty="0" smtClean="0"/>
          </a:p>
        </p:txBody>
      </p:sp>
      <p:sp>
        <p:nvSpPr>
          <p:cNvPr id="6" name="CaixaDeTexto 5"/>
          <p:cNvSpPr txBox="1"/>
          <p:nvPr/>
        </p:nvSpPr>
        <p:spPr>
          <a:xfrm>
            <a:off x="6628540" y="2620070"/>
            <a:ext cx="1044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-3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6628540" y="2989402"/>
            <a:ext cx="1044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 0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6628540" y="3358734"/>
            <a:ext cx="1183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-4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115616" y="3728066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Máximo da coluna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3635896" y="372806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5</a:t>
            </a:r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4716016" y="372806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0</a:t>
            </a:r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5724128" y="372806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6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990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Teoria dos Jogos - Origem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Remonta ao século XVIII com James </a:t>
            </a:r>
            <a:r>
              <a:rPr lang="pt-BR" dirty="0" err="1"/>
              <a:t>Waldegrave</a:t>
            </a:r>
            <a:r>
              <a:rPr lang="pt-BR" dirty="0"/>
              <a:t> </a:t>
            </a:r>
            <a:r>
              <a:rPr lang="pt-BR" dirty="0" smtClean="0"/>
              <a:t>que fornece uma solução para um jogo de cartas por meio de estratégias mistas.</a:t>
            </a:r>
          </a:p>
          <a:p>
            <a:r>
              <a:rPr lang="pt-BR" dirty="0" smtClean="0"/>
              <a:t>1928: John </a:t>
            </a:r>
            <a:r>
              <a:rPr lang="pt-BR" dirty="0"/>
              <a:t>von Neumann </a:t>
            </a:r>
            <a:r>
              <a:rPr lang="pt-BR" dirty="0" smtClean="0"/>
              <a:t>demonstrou </a:t>
            </a:r>
            <a:r>
              <a:rPr lang="pt-BR" dirty="0"/>
              <a:t>que todo jogo finito de soma zero com duas pessoas possui uma </a:t>
            </a:r>
            <a:r>
              <a:rPr lang="pt-BR" dirty="0" smtClean="0"/>
              <a:t>solução </a:t>
            </a:r>
            <a:r>
              <a:rPr lang="pt-BR" dirty="0"/>
              <a:t>em </a:t>
            </a:r>
            <a:r>
              <a:rPr lang="pt-BR" dirty="0" smtClean="0"/>
              <a:t>estratégias mistas.</a:t>
            </a:r>
          </a:p>
        </p:txBody>
      </p:sp>
    </p:spTree>
    <p:extLst>
      <p:ext uri="{BB962C8B-B14F-4D97-AF65-F5344CB8AC3E}">
        <p14:creationId xmlns:p14="http://schemas.microsoft.com/office/powerpoint/2010/main" val="380654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Solução ótima de jogos de duas pessoas e soma zero </a:t>
            </a:r>
            <a:r>
              <a:rPr lang="pt-BR" dirty="0" smtClean="0"/>
              <a:t>- continuação Exemplo 1I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35608" y="5013176"/>
            <a:ext cx="7498080" cy="1800200"/>
          </a:xfrm>
        </p:spPr>
        <p:txBody>
          <a:bodyPr>
            <a:normAutofit fontScale="70000" lnSpcReduction="20000"/>
          </a:bodyPr>
          <a:lstStyle/>
          <a:p>
            <a:r>
              <a:rPr lang="pt-BR" dirty="0" smtClean="0"/>
              <a:t>Note que a mesma entrada nessa tabela leva tanto ao valor mínimo máximo quanto ao valor máximo mínimo.</a:t>
            </a:r>
          </a:p>
          <a:p>
            <a:endParaRPr lang="pt-BR" dirty="0" smtClean="0"/>
          </a:p>
          <a:p>
            <a:r>
              <a:rPr lang="pt-BR" dirty="0" smtClean="0"/>
              <a:t>Isso significa que </a:t>
            </a:r>
            <a:r>
              <a:rPr lang="pt-BR" i="1" dirty="0" smtClean="0"/>
              <a:t>as duas estratégias estão em equilíbrio</a:t>
            </a:r>
            <a:r>
              <a:rPr lang="pt-BR" dirty="0" smtClean="0"/>
              <a:t>, e este resultado é conhecido como </a:t>
            </a:r>
            <a:r>
              <a:rPr lang="pt-BR" b="1" dirty="0" smtClean="0"/>
              <a:t>ponto de sela </a:t>
            </a:r>
            <a:r>
              <a:rPr lang="pt-BR" dirty="0" smtClean="0"/>
              <a:t>do jogo.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1321105"/>
              </p:ext>
            </p:extLst>
          </p:nvPr>
        </p:nvGraphicFramePr>
        <p:xfrm>
          <a:off x="1259633" y="1844824"/>
          <a:ext cx="5112570" cy="187220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22514"/>
                <a:gridCol w="1022514"/>
                <a:gridCol w="1022514"/>
                <a:gridCol w="1022514"/>
                <a:gridCol w="1022514"/>
              </a:tblGrid>
              <a:tr h="388848">
                <a:tc rowSpan="2" gridSpan="2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Estratégias puras</a:t>
                      </a:r>
                      <a:endParaRPr lang="pt-BR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Jogador B</a:t>
                      </a:r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 gridSpan="2"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B1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B2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B3</a:t>
                      </a:r>
                      <a:endParaRPr lang="pt-BR" b="1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Jogador A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A1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-2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A2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A3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-2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-4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6628540" y="1696740"/>
            <a:ext cx="2088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Mínimo da linha</a:t>
            </a:r>
          </a:p>
          <a:p>
            <a:endParaRPr lang="pt-BR" dirty="0"/>
          </a:p>
          <a:p>
            <a:endParaRPr lang="pt-BR" dirty="0" smtClean="0"/>
          </a:p>
        </p:txBody>
      </p:sp>
      <p:sp>
        <p:nvSpPr>
          <p:cNvPr id="6" name="CaixaDeTexto 5"/>
          <p:cNvSpPr txBox="1"/>
          <p:nvPr/>
        </p:nvSpPr>
        <p:spPr>
          <a:xfrm>
            <a:off x="6628540" y="2620070"/>
            <a:ext cx="1044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-3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6628540" y="2989402"/>
            <a:ext cx="1044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 0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6628540" y="3358734"/>
            <a:ext cx="1183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-4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115616" y="3728066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Máximo da coluna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3635896" y="372806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5</a:t>
            </a:r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4716016" y="372806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0</a:t>
            </a:r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5724128" y="372806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6</a:t>
            </a:r>
            <a:endParaRPr lang="pt-BR" dirty="0"/>
          </a:p>
        </p:txBody>
      </p:sp>
      <p:cxnSp>
        <p:nvCxnSpPr>
          <p:cNvPr id="14" name="Conector de seta reta 13"/>
          <p:cNvCxnSpPr/>
          <p:nvPr/>
        </p:nvCxnSpPr>
        <p:spPr>
          <a:xfrm>
            <a:off x="7020272" y="3174068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/>
          <p:cNvSpPr txBox="1"/>
          <p:nvPr/>
        </p:nvSpPr>
        <p:spPr>
          <a:xfrm>
            <a:off x="7452320" y="2989402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/>
              <a:t>M</a:t>
            </a:r>
            <a:r>
              <a:rPr lang="pt-BR" dirty="0" err="1" smtClean="0"/>
              <a:t>aximin</a:t>
            </a:r>
            <a:endParaRPr lang="pt-BR" dirty="0"/>
          </a:p>
        </p:txBody>
      </p:sp>
      <p:cxnSp>
        <p:nvCxnSpPr>
          <p:cNvPr id="19" name="Conector de seta reta 18"/>
          <p:cNvCxnSpPr/>
          <p:nvPr/>
        </p:nvCxnSpPr>
        <p:spPr>
          <a:xfrm flipV="1">
            <a:off x="4860032" y="4077072"/>
            <a:ext cx="0" cy="41172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ixaDeTexto 19"/>
          <p:cNvSpPr txBox="1"/>
          <p:nvPr/>
        </p:nvSpPr>
        <p:spPr>
          <a:xfrm>
            <a:off x="4355976" y="443711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 smtClean="0"/>
              <a:t>Minimax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24883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Solução ótima de jogos de duas pessoas e soma zero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 smtClean="0"/>
          </a:p>
          <a:p>
            <a:pPr algn="just"/>
            <a:r>
              <a:rPr lang="pt-BR" dirty="0" smtClean="0"/>
              <a:t>A solução de ponto de sela exclui a seleção de uma melhor estratégia por qualquer um dos jogadores.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Um jogo pode não ter nenhum ponto de sela!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821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Solução ótima de jogos de duas pessoas e soma zero </a:t>
            </a:r>
            <a:r>
              <a:rPr lang="pt-BR" dirty="0" smtClean="0"/>
              <a:t>- Exemplo I1I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35608" y="5013176"/>
            <a:ext cx="7498080" cy="1800200"/>
          </a:xfrm>
        </p:spPr>
        <p:txBody>
          <a:bodyPr>
            <a:normAutofit fontScale="62500" lnSpcReduction="20000"/>
          </a:bodyPr>
          <a:lstStyle/>
          <a:p>
            <a:r>
              <a:rPr lang="pt-BR" dirty="0" smtClean="0"/>
              <a:t>A solução A1 e B3 é uma solução instável.</a:t>
            </a:r>
          </a:p>
          <a:p>
            <a:pPr marL="82296" indent="0">
              <a:buNone/>
            </a:pPr>
            <a:endParaRPr lang="pt-BR" dirty="0" smtClean="0"/>
          </a:p>
          <a:p>
            <a:r>
              <a:rPr lang="pt-BR" dirty="0" smtClean="0"/>
              <a:t>Toda vez que um jogo não tiver um ponto de sela, a teoria dos jogos recomenda que cada jogador atribua uma distribuição probabilística ao seu conjunto de estratégias puras.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2106914"/>
              </p:ext>
            </p:extLst>
          </p:nvPr>
        </p:nvGraphicFramePr>
        <p:xfrm>
          <a:off x="1259633" y="1844824"/>
          <a:ext cx="5112570" cy="187220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22514"/>
                <a:gridCol w="1022514"/>
                <a:gridCol w="1022514"/>
                <a:gridCol w="1022514"/>
                <a:gridCol w="1022514"/>
              </a:tblGrid>
              <a:tr h="388848">
                <a:tc rowSpan="2" gridSpan="2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Estratégias puras</a:t>
                      </a:r>
                      <a:endParaRPr lang="pt-BR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Jogador B</a:t>
                      </a:r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 gridSpan="2"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B1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B2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B3</a:t>
                      </a:r>
                      <a:endParaRPr lang="pt-BR" b="1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Jogador A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A1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-2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A2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-3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A3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-4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6628540" y="1696740"/>
            <a:ext cx="2088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Mínimo da linha</a:t>
            </a:r>
          </a:p>
          <a:p>
            <a:endParaRPr lang="pt-BR" dirty="0"/>
          </a:p>
          <a:p>
            <a:endParaRPr lang="pt-BR" dirty="0" smtClean="0"/>
          </a:p>
        </p:txBody>
      </p:sp>
      <p:sp>
        <p:nvSpPr>
          <p:cNvPr id="6" name="CaixaDeTexto 5"/>
          <p:cNvSpPr txBox="1"/>
          <p:nvPr/>
        </p:nvSpPr>
        <p:spPr>
          <a:xfrm>
            <a:off x="6628540" y="2620070"/>
            <a:ext cx="1044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-2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6628540" y="2989402"/>
            <a:ext cx="1044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-3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6628540" y="3358734"/>
            <a:ext cx="1183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-4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115616" y="3728066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Máximo da coluna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3635896" y="372806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5</a:t>
            </a:r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4716016" y="372806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4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5724128" y="372806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2</a:t>
            </a:r>
          </a:p>
        </p:txBody>
      </p:sp>
      <p:cxnSp>
        <p:nvCxnSpPr>
          <p:cNvPr id="14" name="Conector de seta reta 13"/>
          <p:cNvCxnSpPr/>
          <p:nvPr/>
        </p:nvCxnSpPr>
        <p:spPr>
          <a:xfrm>
            <a:off x="7020272" y="2780928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/>
          <p:cNvSpPr txBox="1"/>
          <p:nvPr/>
        </p:nvSpPr>
        <p:spPr>
          <a:xfrm>
            <a:off x="7452320" y="262762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/>
              <a:t>M</a:t>
            </a:r>
            <a:r>
              <a:rPr lang="pt-BR" dirty="0" err="1" smtClean="0"/>
              <a:t>aximin</a:t>
            </a:r>
            <a:endParaRPr lang="pt-BR" dirty="0"/>
          </a:p>
        </p:txBody>
      </p:sp>
      <p:cxnSp>
        <p:nvCxnSpPr>
          <p:cNvPr id="19" name="Conector de seta reta 18"/>
          <p:cNvCxnSpPr/>
          <p:nvPr/>
        </p:nvCxnSpPr>
        <p:spPr>
          <a:xfrm flipV="1">
            <a:off x="5868144" y="4077072"/>
            <a:ext cx="0" cy="41172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ixaDeTexto 19"/>
          <p:cNvSpPr txBox="1"/>
          <p:nvPr/>
        </p:nvSpPr>
        <p:spPr>
          <a:xfrm>
            <a:off x="5364088" y="443711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 smtClean="0"/>
              <a:t>Minimax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1632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Jogos com estratégias mistas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4955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dirty="0" smtClean="0"/>
              <a:t>Estratégias mistas: estratégias nas quais jogadores fazem escolhas aleatórias entre duas ou mais ações possíveis, com base em um conjunto de probabilidades.</a:t>
            </a:r>
          </a:p>
          <a:p>
            <a:pPr algn="just"/>
            <a:endParaRPr lang="pt-BR" dirty="0"/>
          </a:p>
          <a:p>
            <a:pPr algn="just"/>
            <a:r>
              <a:rPr lang="pt-BR" b="1" dirty="0" smtClean="0"/>
              <a:t>Teorema do Máximo Mínimo: </a:t>
            </a:r>
            <a:r>
              <a:rPr lang="pt-BR" dirty="0" smtClean="0"/>
              <a:t>Sejam v’ = </a:t>
            </a:r>
            <a:r>
              <a:rPr lang="pt-BR" dirty="0" err="1" smtClean="0"/>
              <a:t>minimax</a:t>
            </a:r>
            <a:r>
              <a:rPr lang="pt-BR" dirty="0" smtClean="0"/>
              <a:t>, v’’ = </a:t>
            </a:r>
            <a:r>
              <a:rPr lang="pt-BR" dirty="0" err="1" smtClean="0"/>
              <a:t>maximin</a:t>
            </a:r>
            <a:r>
              <a:rPr lang="pt-BR" dirty="0" smtClean="0"/>
              <a:t> e v o valor do jogo. Se estratégias mistas são permitidas, o par de estratégias mistas que é ótimo de acordo com o critério </a:t>
            </a:r>
            <a:r>
              <a:rPr lang="pt-BR" dirty="0" err="1" smtClean="0"/>
              <a:t>Maximin</a:t>
            </a:r>
            <a:r>
              <a:rPr lang="pt-BR" dirty="0" smtClean="0"/>
              <a:t> fornece uma solução estável com v’ = v’’ = v, de tal maneira que nenhum jogador pode melhorar sua situação mudando sua estratégia.</a:t>
            </a:r>
          </a:p>
          <a:p>
            <a:pPr marL="82296" indent="0" algn="just">
              <a:buNone/>
            </a:pPr>
            <a:endParaRPr lang="pt-BR" dirty="0" smtClean="0"/>
          </a:p>
          <a:p>
            <a:pPr marL="82296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2880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Jogos com estratégias mistas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4955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pt-BR" dirty="0" smtClean="0"/>
              <a:t>x</a:t>
            </a:r>
            <a:r>
              <a:rPr lang="pt-BR" baseline="-25000" dirty="0" smtClean="0"/>
              <a:t>i</a:t>
            </a:r>
            <a:r>
              <a:rPr lang="pt-BR" dirty="0" smtClean="0"/>
              <a:t> = probabilidade do jogador A usar a estratégia i (i = 1, 2, ..., m).</a:t>
            </a:r>
          </a:p>
          <a:p>
            <a:pPr algn="just"/>
            <a:r>
              <a:rPr lang="pt-BR" dirty="0" err="1" smtClean="0"/>
              <a:t>y</a:t>
            </a:r>
            <a:r>
              <a:rPr lang="pt-BR" baseline="-25000" dirty="0" err="1" smtClean="0"/>
              <a:t>j</a:t>
            </a:r>
            <a:r>
              <a:rPr lang="pt-BR" dirty="0" smtClean="0"/>
              <a:t> </a:t>
            </a:r>
            <a:r>
              <a:rPr lang="pt-BR" dirty="0"/>
              <a:t>= probabilidade do jogador </a:t>
            </a:r>
            <a:r>
              <a:rPr lang="pt-BR" dirty="0" smtClean="0"/>
              <a:t>B </a:t>
            </a:r>
            <a:r>
              <a:rPr lang="pt-BR" dirty="0"/>
              <a:t>usar a estratégia </a:t>
            </a:r>
            <a:r>
              <a:rPr lang="pt-BR" dirty="0" smtClean="0"/>
              <a:t>j (j </a:t>
            </a:r>
            <a:r>
              <a:rPr lang="pt-BR" dirty="0"/>
              <a:t>= 1, 2, ..., </a:t>
            </a:r>
            <a:r>
              <a:rPr lang="pt-BR" dirty="0" smtClean="0"/>
              <a:t>n).</a:t>
            </a:r>
          </a:p>
          <a:p>
            <a:pPr marL="82296" indent="0" algn="just">
              <a:buNone/>
            </a:pPr>
            <a:endParaRPr lang="pt-BR" dirty="0"/>
          </a:p>
          <a:p>
            <a:pPr algn="just"/>
            <a:r>
              <a:rPr lang="pt-BR" dirty="0" smtClean="0"/>
              <a:t>Jogos com estratégias mistas podem ser resolvidos por meios gráficos ou por programação linear.</a:t>
            </a:r>
          </a:p>
          <a:p>
            <a:pPr marL="82296" indent="0"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A solução gráfica é adequada para jogos nos quais pelo menos um jogador tenha exatamente duas estratégias puras (não dominadas).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237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Solução gráfica de jogos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6935474"/>
              </p:ext>
            </p:extLst>
          </p:nvPr>
        </p:nvGraphicFramePr>
        <p:xfrm>
          <a:off x="2915816" y="1916832"/>
          <a:ext cx="4032448" cy="8856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8112"/>
                <a:gridCol w="1008112"/>
                <a:gridCol w="1008112"/>
                <a:gridCol w="1008112"/>
              </a:tblGrid>
              <a:tr h="442848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</a:t>
                      </a:r>
                      <a:r>
                        <a:rPr lang="pt-BR" baseline="-25000" dirty="0" smtClean="0"/>
                        <a:t>11</a:t>
                      </a:r>
                      <a:endParaRPr lang="pt-BR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</a:t>
                      </a:r>
                      <a:r>
                        <a:rPr lang="pt-BR" baseline="-25000" dirty="0" smtClean="0"/>
                        <a:t>12</a:t>
                      </a:r>
                      <a:endParaRPr lang="pt-BR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...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</a:t>
                      </a:r>
                      <a:r>
                        <a:rPr lang="pt-BR" baseline="-25000" dirty="0" smtClean="0"/>
                        <a:t>1m</a:t>
                      </a:r>
                      <a:endParaRPr lang="pt-BR" baseline="-25000" dirty="0"/>
                    </a:p>
                  </a:txBody>
                  <a:tcPr/>
                </a:tc>
              </a:tr>
              <a:tr h="442848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</a:t>
                      </a:r>
                      <a:r>
                        <a:rPr lang="pt-BR" baseline="-25000" dirty="0" smtClean="0"/>
                        <a:t>21</a:t>
                      </a:r>
                      <a:endParaRPr lang="pt-BR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</a:t>
                      </a:r>
                      <a:r>
                        <a:rPr lang="pt-BR" baseline="-25000" dirty="0" smtClean="0"/>
                        <a:t>22</a:t>
                      </a:r>
                      <a:endParaRPr lang="pt-BR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...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</a:t>
                      </a:r>
                      <a:r>
                        <a:rPr lang="pt-BR" baseline="-25000" dirty="0" smtClean="0"/>
                        <a:t>2m</a:t>
                      </a:r>
                      <a:endParaRPr lang="pt-BR" baseline="-25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2915816" y="1412776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    B1            B2 	        ...	        </a:t>
            </a:r>
            <a:r>
              <a:rPr lang="pt-BR" dirty="0" err="1" smtClean="0"/>
              <a:t>Bn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483768" y="1916832"/>
            <a:ext cx="7920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A1</a:t>
            </a:r>
          </a:p>
          <a:p>
            <a:endParaRPr lang="pt-BR" dirty="0" smtClean="0"/>
          </a:p>
          <a:p>
            <a:r>
              <a:rPr lang="pt-BR" dirty="0" smtClean="0"/>
              <a:t>A2 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ixaDeTexto 6"/>
              <p:cNvSpPr txBox="1"/>
              <p:nvPr/>
            </p:nvSpPr>
            <p:spPr>
              <a:xfrm>
                <a:off x="1691680" y="2924944"/>
                <a:ext cx="6840760" cy="53988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Wingdings" pitchFamily="2" charset="2"/>
                  <a:buChar char="v"/>
                </a:pPr>
                <a:r>
                  <a:rPr lang="pt-BR" sz="2000" dirty="0" smtClean="0">
                    <a:latin typeface="Times New Roman" pitchFamily="18" charset="0"/>
                    <a:cs typeface="Times New Roman" pitchFamily="18" charset="0"/>
                  </a:rPr>
                  <a:t>O jogo considera que o jogador A mistura as estratégias A1 e A2 com as respectivas probabilidades x</a:t>
                </a:r>
                <a:r>
                  <a:rPr lang="pt-BR" sz="2000" baseline="-250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pt-BR" sz="2000" dirty="0" smtClean="0">
                    <a:latin typeface="Times New Roman" pitchFamily="18" charset="0"/>
                    <a:cs typeface="Times New Roman" pitchFamily="18" charset="0"/>
                  </a:rPr>
                  <a:t> e 1- x</a:t>
                </a:r>
                <a:r>
                  <a:rPr lang="pt-BR" sz="2000" baseline="-25000" dirty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pt-BR" sz="2000" dirty="0" smtClean="0">
                    <a:latin typeface="Times New Roman" pitchFamily="18" charset="0"/>
                    <a:cs typeface="Times New Roman" pitchFamily="18" charset="0"/>
                  </a:rPr>
                  <a:t>, 0 </a:t>
                </a:r>
                <a:r>
                  <a:rPr lang="pt-BR" sz="2000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 x</a:t>
                </a:r>
                <a:r>
                  <a:rPr lang="pt-BR" sz="2000" baseline="-25000" dirty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pt-BR" sz="2000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  1.</a:t>
                </a:r>
              </a:p>
              <a:p>
                <a:pPr marL="285750" indent="-285750">
                  <a:buFont typeface="Wingdings" pitchFamily="2" charset="2"/>
                  <a:buChar char="v"/>
                </a:pPr>
                <a:endParaRPr lang="pt-BR" sz="2000" dirty="0" smtClean="0">
                  <a:latin typeface="Times New Roman" pitchFamily="18" charset="0"/>
                  <a:cs typeface="Times New Roman" pitchFamily="18" charset="0"/>
                  <a:sym typeface="Symbol"/>
                </a:endParaRPr>
              </a:p>
              <a:p>
                <a:pPr marL="285750" indent="-285750">
                  <a:buFont typeface="Wingdings" pitchFamily="2" charset="2"/>
                  <a:buChar char="v"/>
                </a:pPr>
                <a:r>
                  <a:rPr lang="pt-BR" sz="2000" dirty="0" smtClean="0">
                    <a:latin typeface="Times New Roman" pitchFamily="18" charset="0"/>
                    <a:cs typeface="Times New Roman" pitchFamily="18" charset="0"/>
                  </a:rPr>
                  <a:t>O </a:t>
                </a:r>
                <a:r>
                  <a:rPr lang="pt-BR" sz="2000" dirty="0">
                    <a:latin typeface="Times New Roman" pitchFamily="18" charset="0"/>
                    <a:cs typeface="Times New Roman" pitchFamily="18" charset="0"/>
                  </a:rPr>
                  <a:t>jogador </a:t>
                </a:r>
                <a:r>
                  <a:rPr lang="pt-BR" sz="2000" dirty="0" smtClean="0">
                    <a:latin typeface="Times New Roman" pitchFamily="18" charset="0"/>
                    <a:cs typeface="Times New Roman" pitchFamily="18" charset="0"/>
                  </a:rPr>
                  <a:t>B </a:t>
                </a:r>
                <a:r>
                  <a:rPr lang="pt-BR" sz="2000" dirty="0">
                    <a:latin typeface="Times New Roman" pitchFamily="18" charset="0"/>
                    <a:cs typeface="Times New Roman" pitchFamily="18" charset="0"/>
                  </a:rPr>
                  <a:t>mistura as estratégias </a:t>
                </a:r>
                <a:r>
                  <a:rPr lang="pt-BR" sz="2000" dirty="0" smtClean="0">
                    <a:latin typeface="Times New Roman" pitchFamily="18" charset="0"/>
                    <a:cs typeface="Times New Roman" pitchFamily="18" charset="0"/>
                  </a:rPr>
                  <a:t>B1 a </a:t>
                </a:r>
                <a:r>
                  <a:rPr lang="pt-BR" sz="2000" dirty="0" err="1" smtClean="0">
                    <a:latin typeface="Times New Roman" pitchFamily="18" charset="0"/>
                    <a:cs typeface="Times New Roman" pitchFamily="18" charset="0"/>
                  </a:rPr>
                  <a:t>Bn</a:t>
                </a:r>
                <a:r>
                  <a:rPr lang="pt-BR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pt-BR" sz="2000" dirty="0">
                    <a:latin typeface="Times New Roman" pitchFamily="18" charset="0"/>
                    <a:cs typeface="Times New Roman" pitchFamily="18" charset="0"/>
                  </a:rPr>
                  <a:t>com as respectivas probabilidades </a:t>
                </a:r>
                <a:r>
                  <a:rPr lang="pt-BR" sz="2000" dirty="0" smtClean="0">
                    <a:latin typeface="Times New Roman" pitchFamily="18" charset="0"/>
                    <a:cs typeface="Times New Roman" pitchFamily="18" charset="0"/>
                  </a:rPr>
                  <a:t>y</a:t>
                </a:r>
                <a:r>
                  <a:rPr lang="pt-BR" sz="2000" baseline="-250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pt-BR" sz="2000" dirty="0" smtClean="0">
                    <a:latin typeface="Times New Roman" pitchFamily="18" charset="0"/>
                    <a:cs typeface="Times New Roman" pitchFamily="18" charset="0"/>
                  </a:rPr>
                  <a:t>,..., </a:t>
                </a:r>
                <a:r>
                  <a:rPr lang="pt-BR" sz="2000" dirty="0" err="1" smtClean="0">
                    <a:latin typeface="Times New Roman" pitchFamily="18" charset="0"/>
                    <a:cs typeface="Times New Roman" pitchFamily="18" charset="0"/>
                  </a:rPr>
                  <a:t>y</a:t>
                </a:r>
                <a:r>
                  <a:rPr lang="pt-BR" sz="2000" baseline="-25000" dirty="0" err="1" smtClean="0"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pt-BR" sz="2000" dirty="0" smtClean="0">
                    <a:latin typeface="Times New Roman" pitchFamily="18" charset="0"/>
                    <a:cs typeface="Times New Roman" pitchFamily="18" charset="0"/>
                  </a:rPr>
                  <a:t>, e y</a:t>
                </a:r>
                <a:r>
                  <a:rPr lang="pt-BR" sz="2000" baseline="-25000" dirty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pt-BR" sz="2000" dirty="0" smtClean="0">
                    <a:latin typeface="Times New Roman" pitchFamily="18" charset="0"/>
                    <a:cs typeface="Times New Roman" pitchFamily="18" charset="0"/>
                  </a:rPr>
                  <a:t> + ... +</a:t>
                </a:r>
                <a:r>
                  <a:rPr lang="pt-BR" sz="2000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 </a:t>
                </a:r>
                <a:r>
                  <a:rPr lang="pt-BR" sz="2000" dirty="0" err="1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y</a:t>
                </a:r>
                <a:r>
                  <a:rPr lang="pt-BR" sz="2000" baseline="-25000" dirty="0" err="1" smtClean="0"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pt-BR" sz="2000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 = </a:t>
                </a:r>
                <a:r>
                  <a:rPr lang="pt-BR" sz="2000" dirty="0">
                    <a:latin typeface="Times New Roman" pitchFamily="18" charset="0"/>
                    <a:cs typeface="Times New Roman" pitchFamily="18" charset="0"/>
                    <a:sym typeface="Symbol"/>
                  </a:rPr>
                  <a:t>1</a:t>
                </a:r>
                <a:r>
                  <a:rPr lang="pt-BR" sz="2000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.</a:t>
                </a:r>
              </a:p>
              <a:p>
                <a:pPr marL="285750" indent="-285750">
                  <a:buFont typeface="Wingdings" pitchFamily="2" charset="2"/>
                  <a:buChar char="v"/>
                </a:pPr>
                <a:endParaRPr lang="pt-BR" sz="2000" dirty="0">
                  <a:latin typeface="Times New Roman" pitchFamily="18" charset="0"/>
                  <a:cs typeface="Times New Roman" pitchFamily="18" charset="0"/>
                  <a:sym typeface="Symbol"/>
                </a:endParaRPr>
              </a:p>
              <a:p>
                <a:pPr marL="285750" indent="-285750">
                  <a:buFont typeface="Wingdings" pitchFamily="2" charset="2"/>
                  <a:buChar char="v"/>
                </a:pPr>
                <a:r>
                  <a:rPr lang="pt-BR" sz="2000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O retorno esperado de A correspondente a j-</a:t>
                </a:r>
                <a:r>
                  <a:rPr lang="pt-BR" sz="2000" dirty="0" err="1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ésima</a:t>
                </a:r>
                <a:r>
                  <a:rPr lang="pt-BR" sz="2000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 estratégia pura de B é calculado por </a:t>
                </a:r>
              </a:p>
              <a:p>
                <a:pPr algn="ctr"/>
                <a:r>
                  <a:rPr lang="pt-BR" sz="2000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(a</a:t>
                </a:r>
                <a:r>
                  <a:rPr lang="pt-BR" sz="2000" baseline="-25000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1j</a:t>
                </a:r>
                <a:r>
                  <a:rPr lang="pt-BR" sz="2000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 – a</a:t>
                </a:r>
                <a:r>
                  <a:rPr lang="pt-BR" sz="2000" baseline="-25000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2j</a:t>
                </a:r>
                <a:r>
                  <a:rPr lang="pt-BR" sz="2000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)x</a:t>
                </a:r>
                <a:r>
                  <a:rPr lang="pt-BR" sz="2000" baseline="-25000" dirty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pt-BR" sz="2000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 + a</a:t>
                </a:r>
                <a:r>
                  <a:rPr lang="pt-BR" sz="2000" baseline="-25000" dirty="0">
                    <a:latin typeface="Times New Roman" pitchFamily="18" charset="0"/>
                    <a:cs typeface="Times New Roman" pitchFamily="18" charset="0"/>
                    <a:sym typeface="Symbol"/>
                  </a:rPr>
                  <a:t>2j</a:t>
                </a:r>
                <a:r>
                  <a:rPr lang="pt-BR" sz="2000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, j = 1, ..., n</a:t>
                </a:r>
                <a:endParaRPr lang="pt-BR" sz="2000" dirty="0">
                  <a:latin typeface="Times New Roman" pitchFamily="18" charset="0"/>
                  <a:cs typeface="Times New Roman" pitchFamily="18" charset="0"/>
                  <a:sym typeface="Symbol"/>
                </a:endParaRPr>
              </a:p>
              <a:p>
                <a:pPr marL="285750" indent="-285750">
                  <a:buFont typeface="Wingdings" pitchFamily="2" charset="2"/>
                  <a:buChar char="v"/>
                </a:pPr>
                <a:r>
                  <a:rPr lang="pt-BR" sz="2000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Portanto, o jogador A procura determinar o valor de x</a:t>
                </a:r>
                <a:r>
                  <a:rPr lang="pt-BR" sz="2000" baseline="-25000" dirty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pt-BR" sz="2000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 que maximiza os retornos mínimos esperados, isto é,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pt-BR" sz="2000" b="0" i="1" smtClean="0">
                            <a:latin typeface="Cambria Math"/>
                            <a:cs typeface="Times New Roman" pitchFamily="18" charset="0"/>
                            <a:sym typeface="Symbol"/>
                          </a:rPr>
                        </m:ctrlPr>
                      </m:sSubPr>
                      <m:e>
                        <m:r>
                          <a:rPr lang="pt-BR" sz="2000" b="0" i="1" smtClean="0">
                            <a:latin typeface="Cambria Math"/>
                            <a:cs typeface="Times New Roman" pitchFamily="18" charset="0"/>
                            <a:sym typeface="Symbol"/>
                          </a:rPr>
                          <m:t>𝑚𝑎𝑥</m:t>
                        </m:r>
                      </m:e>
                      <m:sub>
                        <m:r>
                          <a:rPr lang="pt-BR" sz="2000" b="0" i="1" smtClean="0">
                            <a:latin typeface="Cambria Math"/>
                            <a:cs typeface="Times New Roman" pitchFamily="18" charset="0"/>
                            <a:sym typeface="Symbol"/>
                          </a:rPr>
                          <m:t>𝑥</m:t>
                        </m:r>
                        <m:r>
                          <a:rPr lang="pt-BR" sz="2000" b="0" i="1" smtClean="0">
                            <a:latin typeface="Cambria Math"/>
                            <a:cs typeface="Times New Roman" pitchFamily="18" charset="0"/>
                            <a:sym typeface="Symbol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pt-BR" sz="2000" b="0" i="1" smtClean="0">
                            <a:latin typeface="Cambria Math"/>
                            <a:cs typeface="Times New Roman" pitchFamily="18" charset="0"/>
                            <a:sym typeface="Symbol"/>
                          </a:rPr>
                        </m:ctrlPr>
                      </m:sSubPr>
                      <m:e>
                        <m:r>
                          <a:rPr lang="pt-BR" sz="2000" b="0" i="1" smtClean="0">
                            <a:latin typeface="Cambria Math"/>
                            <a:cs typeface="Times New Roman" pitchFamily="18" charset="0"/>
                            <a:sym typeface="Symbol"/>
                          </a:rPr>
                          <m:t>𝑚𝑖𝑛</m:t>
                        </m:r>
                      </m:e>
                      <m:sub>
                        <m:r>
                          <a:rPr lang="pt-BR" sz="2000" b="0" i="1" smtClean="0">
                            <a:latin typeface="Cambria Math"/>
                            <a:cs typeface="Times New Roman" pitchFamily="18" charset="0"/>
                            <a:sym typeface="Symbol"/>
                          </a:rPr>
                          <m:t>𝑗</m:t>
                        </m:r>
                      </m:sub>
                    </m:sSub>
                    <m:r>
                      <a:rPr lang="pt-BR" sz="2000" b="0" i="1" smtClean="0">
                        <a:latin typeface="Cambria Math"/>
                        <a:cs typeface="Times New Roman" pitchFamily="18" charset="0"/>
                        <a:sym typeface="Symbol"/>
                      </a:rPr>
                      <m:t>{</m:t>
                    </m:r>
                  </m:oMath>
                </a14:m>
                <a:r>
                  <a:rPr lang="pt-BR" sz="2000" dirty="0">
                    <a:latin typeface="Times New Roman" pitchFamily="18" charset="0"/>
                    <a:cs typeface="Times New Roman" pitchFamily="18" charset="0"/>
                    <a:sym typeface="Symbol"/>
                  </a:rPr>
                  <a:t>(a</a:t>
                </a:r>
                <a:r>
                  <a:rPr lang="pt-BR" sz="2000" baseline="-25000" dirty="0">
                    <a:latin typeface="Times New Roman" pitchFamily="18" charset="0"/>
                    <a:cs typeface="Times New Roman" pitchFamily="18" charset="0"/>
                    <a:sym typeface="Symbol"/>
                  </a:rPr>
                  <a:t>1j</a:t>
                </a:r>
                <a:r>
                  <a:rPr lang="pt-BR" sz="2000" dirty="0">
                    <a:latin typeface="Times New Roman" pitchFamily="18" charset="0"/>
                    <a:cs typeface="Times New Roman" pitchFamily="18" charset="0"/>
                    <a:sym typeface="Symbol"/>
                  </a:rPr>
                  <a:t> – a</a:t>
                </a:r>
                <a:r>
                  <a:rPr lang="pt-BR" sz="2000" baseline="-25000" dirty="0">
                    <a:latin typeface="Times New Roman" pitchFamily="18" charset="0"/>
                    <a:cs typeface="Times New Roman" pitchFamily="18" charset="0"/>
                    <a:sym typeface="Symbol"/>
                  </a:rPr>
                  <a:t>2j</a:t>
                </a:r>
                <a:r>
                  <a:rPr lang="pt-BR" sz="2000" dirty="0">
                    <a:latin typeface="Times New Roman" pitchFamily="18" charset="0"/>
                    <a:cs typeface="Times New Roman" pitchFamily="18" charset="0"/>
                    <a:sym typeface="Symbol"/>
                  </a:rPr>
                  <a:t>)x</a:t>
                </a:r>
                <a:r>
                  <a:rPr lang="pt-BR" sz="2000" baseline="-25000" dirty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pt-BR" sz="2000" dirty="0">
                    <a:latin typeface="Times New Roman" pitchFamily="18" charset="0"/>
                    <a:cs typeface="Times New Roman" pitchFamily="18" charset="0"/>
                    <a:sym typeface="Symbol"/>
                  </a:rPr>
                  <a:t> + </a:t>
                </a:r>
                <a:r>
                  <a:rPr lang="pt-BR" sz="2000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a</a:t>
                </a:r>
                <a:r>
                  <a:rPr lang="pt-BR" sz="2000" baseline="-25000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2j</a:t>
                </a:r>
                <a:r>
                  <a:rPr lang="pt-BR" sz="2000" dirty="0">
                    <a:latin typeface="Times New Roman" pitchFamily="18" charset="0"/>
                    <a:cs typeface="Times New Roman" pitchFamily="18" charset="0"/>
                    <a:sym typeface="Symbol"/>
                  </a:rPr>
                  <a:t>}</a:t>
                </a:r>
                <a:endParaRPr lang="pt-BR" sz="2000" dirty="0" smtClean="0">
                  <a:latin typeface="Times New Roman" pitchFamily="18" charset="0"/>
                  <a:cs typeface="Times New Roman" pitchFamily="18" charset="0"/>
                  <a:sym typeface="Symbol"/>
                </a:endParaRPr>
              </a:p>
              <a:p>
                <a:endParaRPr lang="pt-BR" sz="2000" dirty="0" smtClean="0">
                  <a:latin typeface="Times New Roman" pitchFamily="18" charset="0"/>
                  <a:cs typeface="Times New Roman" pitchFamily="18" charset="0"/>
                  <a:sym typeface="Symbol"/>
                </a:endParaRPr>
              </a:p>
              <a:p>
                <a:pPr marL="285750" indent="-285750">
                  <a:buFont typeface="Wingdings" pitchFamily="2" charset="2"/>
                  <a:buChar char="v"/>
                </a:pPr>
                <a:endParaRPr lang="pt-BR" sz="2000" dirty="0">
                  <a:latin typeface="Times New Roman" pitchFamily="18" charset="0"/>
                  <a:cs typeface="Times New Roman" pitchFamily="18" charset="0"/>
                  <a:sym typeface="Symbol"/>
                </a:endParaRPr>
              </a:p>
              <a:p>
                <a:pPr marL="285750" indent="-285750">
                  <a:buFont typeface="Wingdings" pitchFamily="2" charset="2"/>
                  <a:buChar char="v"/>
                </a:pPr>
                <a:endParaRPr lang="pt-BR" sz="2000" dirty="0">
                  <a:latin typeface="Times New Roman" pitchFamily="18" charset="0"/>
                  <a:cs typeface="Times New Roman" pitchFamily="18" charset="0"/>
                  <a:sym typeface="Symbol"/>
                </a:endParaRPr>
              </a:p>
              <a:p>
                <a:pPr marL="285750" indent="-285750">
                  <a:buFont typeface="Wingdings" pitchFamily="2" charset="2"/>
                  <a:buChar char="v"/>
                </a:pPr>
                <a:endParaRPr lang="pt-BR" sz="2000" dirty="0">
                  <a:latin typeface="Times New Roman" pitchFamily="18" charset="0"/>
                  <a:cs typeface="Times New Roman" pitchFamily="18" charset="0"/>
                  <a:sym typeface="Symbol"/>
                </a:endParaRPr>
              </a:p>
              <a:p>
                <a:pPr marL="285750" indent="-285750">
                  <a:buFont typeface="Wingdings" pitchFamily="2" charset="2"/>
                  <a:buChar char="v"/>
                </a:pPr>
                <a:endParaRPr lang="pt-BR" sz="2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CaixaDe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680" y="2924944"/>
                <a:ext cx="6840760" cy="5398850"/>
              </a:xfrm>
              <a:prstGeom prst="rect">
                <a:avLst/>
              </a:prstGeom>
              <a:blipFill rotWithShape="1">
                <a:blip r:embed="rId3"/>
                <a:stretch>
                  <a:fillRect l="-802" t="-565" r="-142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3934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Solução gráfica de jogos - Exemplo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7229706"/>
              </p:ext>
            </p:extLst>
          </p:nvPr>
        </p:nvGraphicFramePr>
        <p:xfrm>
          <a:off x="2915816" y="1916832"/>
          <a:ext cx="4032448" cy="8856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8112"/>
                <a:gridCol w="1008112"/>
                <a:gridCol w="1008112"/>
                <a:gridCol w="1008112"/>
              </a:tblGrid>
              <a:tr h="442848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-1</a:t>
                      </a:r>
                      <a:endParaRPr lang="pt-BR" baseline="-25000" dirty="0"/>
                    </a:p>
                  </a:txBody>
                  <a:tcPr/>
                </a:tc>
              </a:tr>
              <a:tr h="442848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aseline="0" dirty="0" smtClean="0"/>
                        <a:t>3</a:t>
                      </a:r>
                      <a:endParaRPr lang="pt-BR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</a:t>
                      </a:r>
                      <a:endParaRPr lang="pt-BR" baseline="-25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2915816" y="1412776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    B1            B2 	        B3	        B4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483768" y="1916832"/>
            <a:ext cx="7920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A1</a:t>
            </a:r>
          </a:p>
          <a:p>
            <a:endParaRPr lang="pt-BR" dirty="0" smtClean="0"/>
          </a:p>
          <a:p>
            <a:r>
              <a:rPr lang="pt-BR" dirty="0" smtClean="0"/>
              <a:t>A2 </a:t>
            </a:r>
            <a:endParaRPr lang="pt-BR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7126607"/>
              </p:ext>
            </p:extLst>
          </p:nvPr>
        </p:nvGraphicFramePr>
        <p:xfrm>
          <a:off x="1932384" y="4311104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9968"/>
                <a:gridCol w="333603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Estratégia pura de B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Retorno esperado de 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-2x</a:t>
                      </a:r>
                      <a:r>
                        <a:rPr lang="pt-BR" sz="18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pt-BR" dirty="0" smtClean="0"/>
                        <a:t> + 4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-x</a:t>
                      </a:r>
                      <a:r>
                        <a:rPr lang="pt-BR" sz="18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pt-BR" dirty="0" smtClean="0"/>
                        <a:t> + 3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aseline="0" dirty="0" smtClean="0">
                          <a:latin typeface="+mn-lt"/>
                          <a:cs typeface="+mn-cs"/>
                        </a:rPr>
                        <a:t>x</a:t>
                      </a:r>
                      <a:r>
                        <a:rPr lang="pt-BR" sz="18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pt-BR" dirty="0" smtClean="0"/>
                        <a:t> + 2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-7x</a:t>
                      </a:r>
                      <a:r>
                        <a:rPr lang="pt-BR" sz="18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pt-BR" dirty="0" smtClean="0"/>
                        <a:t> + 6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2051720" y="3861048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Retorno esperados de A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42093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435608" y="4293096"/>
                <a:ext cx="7498080" cy="2448272"/>
              </a:xfrm>
            </p:spPr>
            <p:txBody>
              <a:bodyPr>
                <a:normAutofit fontScale="55000" lnSpcReduction="20000"/>
              </a:bodyPr>
              <a:lstStyle/>
              <a:p>
                <a:pPr algn="just"/>
                <a:r>
                  <a:rPr lang="pt-BR" dirty="0" smtClean="0"/>
                  <a:t>Como o jogador B quer minimizar o retorno esperado de A, dado x</a:t>
                </a:r>
                <a:r>
                  <a:rPr lang="pt-BR" baseline="-25000" dirty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pt-BR" dirty="0" smtClean="0"/>
                  <a:t>, o jogador B pode minimizar o retorno escolhendo a estratégia pura correspondente à reta “inferior” para aquele x</a:t>
                </a:r>
                <a:r>
                  <a:rPr lang="pt-BR" baseline="-25000" dirty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pt-BR" dirty="0" smtClean="0"/>
                  <a:t> (estratégia B3 ou B4). </a:t>
                </a:r>
              </a:p>
              <a:p>
                <a:pPr marL="82296" indent="0" algn="just">
                  <a:buNone/>
                </a:pPr>
                <a:endParaRPr lang="pt-BR" dirty="0" smtClean="0"/>
              </a:p>
              <a:p>
                <a:pPr algn="just"/>
                <a:r>
                  <a:rPr lang="pt-BR" dirty="0" smtClean="0"/>
                  <a:t>Como o jogador A quer maximizar o retorno, ele deve escolher o valor de x</a:t>
                </a:r>
                <a:r>
                  <a:rPr lang="pt-BR" baseline="-25000" dirty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pt-BR" dirty="0" smtClean="0"/>
                  <a:t> no qual a reta inferior atinge o pico, isto é, onde as retas correspondentes a B3 e B4 se interceptam que leva a um retorno esperado de   </a:t>
                </a:r>
              </a:p>
              <a:p>
                <a:pPr marL="82296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/>
                            <a:cs typeface="Times New Roman" pitchFamily="18" charset="0"/>
                            <a:sym typeface="Symbol"/>
                          </a:rPr>
                        </m:ctrlPr>
                      </m:sSubPr>
                      <m:e>
                        <m:r>
                          <a:rPr lang="pt-BR" i="1">
                            <a:latin typeface="Cambria Math"/>
                            <a:cs typeface="Times New Roman" pitchFamily="18" charset="0"/>
                            <a:sym typeface="Symbol"/>
                          </a:rPr>
                          <m:t>𝑚𝑎𝑥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  <a:cs typeface="Times New Roman" pitchFamily="18" charset="0"/>
                            <a:sym typeface="Symbol"/>
                          </a:rPr>
                          <m:t>0</m:t>
                        </m:r>
                        <m:r>
                          <a:rPr lang="pt-BR" b="0" i="1" smtClean="0"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≤</m:t>
                        </m:r>
                        <m:r>
                          <a:rPr lang="pt-BR" i="1">
                            <a:latin typeface="Cambria Math"/>
                            <a:cs typeface="Times New Roman" pitchFamily="18" charset="0"/>
                            <a:sym typeface="Symbol"/>
                          </a:rPr>
                          <m:t>𝑥</m:t>
                        </m:r>
                        <m:r>
                          <a:rPr lang="pt-BR" i="1">
                            <a:latin typeface="Cambria Math"/>
                            <a:cs typeface="Times New Roman" pitchFamily="18" charset="0"/>
                            <a:sym typeface="Symbol"/>
                          </a:rPr>
                          <m:t>1≤1</m:t>
                        </m:r>
                      </m:sub>
                    </m:sSub>
                    <m:r>
                      <a:rPr lang="pt-BR" b="0" i="1" smtClean="0">
                        <a:latin typeface="Cambria Math"/>
                        <a:cs typeface="Times New Roman" pitchFamily="18" charset="0"/>
                        <a:sym typeface="Symbol"/>
                      </a:rPr>
                      <m:t>𝑚𝑖𝑛</m:t>
                    </m:r>
                    <m:r>
                      <a:rPr lang="pt-BR" i="1">
                        <a:latin typeface="Cambria Math"/>
                        <a:cs typeface="Times New Roman" pitchFamily="18" charset="0"/>
                        <a:sym typeface="Symbol"/>
                      </a:rPr>
                      <m:t>{</m:t>
                    </m:r>
                  </m:oMath>
                </a14:m>
                <a:r>
                  <a:rPr lang="pt-BR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x</a:t>
                </a:r>
                <a:r>
                  <a:rPr lang="pt-BR" baseline="-25000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1</a:t>
                </a:r>
                <a:r>
                  <a:rPr lang="pt-BR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 +2, -7x</a:t>
                </a:r>
                <a:r>
                  <a:rPr lang="pt-BR" baseline="-250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pt-BR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 </a:t>
                </a:r>
                <a:r>
                  <a:rPr lang="pt-BR" dirty="0">
                    <a:latin typeface="Times New Roman" pitchFamily="18" charset="0"/>
                    <a:cs typeface="Times New Roman" pitchFamily="18" charset="0"/>
                    <a:sym typeface="Symbol"/>
                  </a:rPr>
                  <a:t>+ </a:t>
                </a:r>
                <a:r>
                  <a:rPr lang="pt-BR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6}</a:t>
                </a:r>
                <a:endParaRPr lang="pt-BR" dirty="0">
                  <a:latin typeface="Times New Roman" pitchFamily="18" charset="0"/>
                  <a:cs typeface="Times New Roman" pitchFamily="18" charset="0"/>
                  <a:sym typeface="Symbol"/>
                </a:endParaRPr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5608" y="4293096"/>
                <a:ext cx="7498080" cy="2448272"/>
              </a:xfrm>
              <a:blipFill rotWithShape="1">
                <a:blip r:embed="rId2"/>
                <a:stretch>
                  <a:fillRect t="-3483" r="-65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Conector reto 5"/>
          <p:cNvCxnSpPr/>
          <p:nvPr/>
        </p:nvCxnSpPr>
        <p:spPr>
          <a:xfrm>
            <a:off x="1547664" y="3429000"/>
            <a:ext cx="662473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>
            <a:off x="2339752" y="0"/>
            <a:ext cx="0" cy="40050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>
            <a:off x="6444208" y="0"/>
            <a:ext cx="0" cy="40050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 flipV="1">
            <a:off x="2339752" y="1412776"/>
            <a:ext cx="4104456" cy="9361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/>
        </p:nvCxnSpPr>
        <p:spPr>
          <a:xfrm>
            <a:off x="2339752" y="188640"/>
            <a:ext cx="4104456" cy="36724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4"/>
          <p:cNvCxnSpPr/>
          <p:nvPr/>
        </p:nvCxnSpPr>
        <p:spPr>
          <a:xfrm flipH="1" flipV="1">
            <a:off x="2339752" y="1196752"/>
            <a:ext cx="4104456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to 16"/>
          <p:cNvCxnSpPr/>
          <p:nvPr/>
        </p:nvCxnSpPr>
        <p:spPr>
          <a:xfrm flipH="1" flipV="1">
            <a:off x="2339752" y="1628800"/>
            <a:ext cx="4104456" cy="5760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ixaDeTexto 17"/>
          <p:cNvSpPr txBox="1"/>
          <p:nvPr/>
        </p:nvSpPr>
        <p:spPr>
          <a:xfrm>
            <a:off x="1907704" y="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B4</a:t>
            </a:r>
            <a:endParaRPr lang="pt-BR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1907704" y="90872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B1</a:t>
            </a:r>
            <a:endParaRPr lang="pt-BR" dirty="0"/>
          </a:p>
        </p:txBody>
      </p:sp>
      <p:sp>
        <p:nvSpPr>
          <p:cNvPr id="20" name="CaixaDeTexto 19"/>
          <p:cNvSpPr txBox="1"/>
          <p:nvPr/>
        </p:nvSpPr>
        <p:spPr>
          <a:xfrm>
            <a:off x="1907704" y="141277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B2</a:t>
            </a:r>
            <a:endParaRPr lang="pt-BR" dirty="0"/>
          </a:p>
        </p:txBody>
      </p:sp>
      <p:sp>
        <p:nvSpPr>
          <p:cNvPr id="21" name="CaixaDeTexto 20"/>
          <p:cNvSpPr txBox="1"/>
          <p:nvPr/>
        </p:nvSpPr>
        <p:spPr>
          <a:xfrm>
            <a:off x="1907704" y="212356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B3</a:t>
            </a:r>
            <a:endParaRPr lang="pt-BR" dirty="0"/>
          </a:p>
        </p:txBody>
      </p:sp>
      <p:sp>
        <p:nvSpPr>
          <p:cNvPr id="24" name="CaixaDeTexto 23"/>
          <p:cNvSpPr txBox="1"/>
          <p:nvPr/>
        </p:nvSpPr>
        <p:spPr>
          <a:xfrm>
            <a:off x="7884368" y="342900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x</a:t>
            </a:r>
            <a:r>
              <a:rPr lang="pt-BR" baseline="-25000" dirty="0" smtClean="0"/>
              <a:t>1</a:t>
            </a:r>
            <a:endParaRPr lang="pt-BR" baseline="-25000" dirty="0"/>
          </a:p>
        </p:txBody>
      </p:sp>
      <p:sp>
        <p:nvSpPr>
          <p:cNvPr id="25" name="CaixaDeTexto 24"/>
          <p:cNvSpPr txBox="1"/>
          <p:nvPr/>
        </p:nvSpPr>
        <p:spPr>
          <a:xfrm>
            <a:off x="971600" y="262389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Retorno esperado</a:t>
            </a:r>
            <a:endParaRPr lang="pt-BR" dirty="0"/>
          </a:p>
        </p:txBody>
      </p:sp>
      <p:sp>
        <p:nvSpPr>
          <p:cNvPr id="26" name="CaixaDeTexto 25"/>
          <p:cNvSpPr txBox="1"/>
          <p:nvPr/>
        </p:nvSpPr>
        <p:spPr>
          <a:xfrm>
            <a:off x="6372200" y="34197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1</a:t>
            </a:r>
            <a:endParaRPr lang="pt-BR" dirty="0"/>
          </a:p>
        </p:txBody>
      </p:sp>
      <p:sp>
        <p:nvSpPr>
          <p:cNvPr id="27" name="CaixaDeTexto 26"/>
          <p:cNvSpPr txBox="1"/>
          <p:nvPr/>
        </p:nvSpPr>
        <p:spPr>
          <a:xfrm>
            <a:off x="4067944" y="341970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0.5</a:t>
            </a:r>
            <a:endParaRPr lang="pt-BR" dirty="0"/>
          </a:p>
        </p:txBody>
      </p:sp>
      <p:cxnSp>
        <p:nvCxnSpPr>
          <p:cNvPr id="29" name="Conector reto 28"/>
          <p:cNvCxnSpPr/>
          <p:nvPr/>
        </p:nvCxnSpPr>
        <p:spPr>
          <a:xfrm>
            <a:off x="4283968" y="1916832"/>
            <a:ext cx="0" cy="1502876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to 30"/>
          <p:cNvCxnSpPr/>
          <p:nvPr/>
        </p:nvCxnSpPr>
        <p:spPr>
          <a:xfrm>
            <a:off x="3923928" y="2002532"/>
            <a:ext cx="0" cy="2002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to 32"/>
          <p:cNvCxnSpPr/>
          <p:nvPr/>
        </p:nvCxnSpPr>
        <p:spPr>
          <a:xfrm>
            <a:off x="3491880" y="2123564"/>
            <a:ext cx="0" cy="1881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to 34"/>
          <p:cNvCxnSpPr/>
          <p:nvPr/>
        </p:nvCxnSpPr>
        <p:spPr>
          <a:xfrm>
            <a:off x="3059832" y="2204864"/>
            <a:ext cx="0" cy="1800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to 36"/>
          <p:cNvCxnSpPr/>
          <p:nvPr/>
        </p:nvCxnSpPr>
        <p:spPr>
          <a:xfrm>
            <a:off x="2699792" y="2308230"/>
            <a:ext cx="0" cy="16968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to 39"/>
          <p:cNvCxnSpPr/>
          <p:nvPr/>
        </p:nvCxnSpPr>
        <p:spPr>
          <a:xfrm>
            <a:off x="4716016" y="2348880"/>
            <a:ext cx="0" cy="16561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to 43"/>
          <p:cNvCxnSpPr/>
          <p:nvPr/>
        </p:nvCxnSpPr>
        <p:spPr>
          <a:xfrm>
            <a:off x="5148064" y="2740278"/>
            <a:ext cx="0" cy="1336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to 45"/>
          <p:cNvCxnSpPr/>
          <p:nvPr/>
        </p:nvCxnSpPr>
        <p:spPr>
          <a:xfrm>
            <a:off x="5580112" y="3104964"/>
            <a:ext cx="0" cy="972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to 47"/>
          <p:cNvCxnSpPr/>
          <p:nvPr/>
        </p:nvCxnSpPr>
        <p:spPr>
          <a:xfrm>
            <a:off x="5940152" y="3429000"/>
            <a:ext cx="0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8169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435608" y="1447800"/>
                <a:ext cx="7708392" cy="4800600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pt-BR" dirty="0" smtClean="0"/>
                  <a:t>x</a:t>
                </a:r>
                <a:r>
                  <a:rPr lang="pt-BR" baseline="-25000" dirty="0" smtClean="0"/>
                  <a:t>1</a:t>
                </a:r>
                <a:r>
                  <a:rPr lang="pt-BR" dirty="0" smtClean="0"/>
                  <a:t>* = 0,5.</a:t>
                </a:r>
              </a:p>
              <a:p>
                <a:pPr marL="82296" indent="0">
                  <a:buNone/>
                </a:pPr>
                <a:endParaRPr lang="pt-BR" dirty="0" smtClean="0"/>
              </a:p>
              <a:p>
                <a:r>
                  <a:rPr lang="pt-BR" dirty="0" smtClean="0"/>
                  <a:t>A solução ótima do jogador A recomenda misturar A1 e A2 com probabilidade 0,5 e 0,5.</a:t>
                </a:r>
              </a:p>
              <a:p>
                <a:pPr marL="82296" indent="0">
                  <a:buNone/>
                </a:pPr>
                <a:endParaRPr lang="pt-BR" dirty="0" smtClean="0"/>
              </a:p>
              <a:p>
                <a:r>
                  <a:rPr lang="pt-BR" dirty="0" smtClean="0"/>
                  <a:t>O valor correspondente do jogo, </a:t>
                </a:r>
                <a14:m>
                  <m:oMath xmlns:m="http://schemas.openxmlformats.org/officeDocument/2006/math">
                    <m:r>
                      <a:rPr lang="pt-BR" i="1">
                        <a:latin typeface="Cambria Math"/>
                      </a:rPr>
                      <m:t>𝑣</m:t>
                    </m:r>
                    <m:r>
                      <a:rPr lang="pt-BR" i="1">
                        <a:latin typeface="Cambria Math"/>
                      </a:rPr>
                      <m:t> </m:t>
                    </m:r>
                  </m:oMath>
                </a14:m>
                <a:r>
                  <a:rPr lang="pt-BR" dirty="0" smtClean="0"/>
                  <a:t>, é determinado pela substituição de x</a:t>
                </a:r>
                <a:r>
                  <a:rPr lang="pt-BR" baseline="-25000" dirty="0"/>
                  <a:t>1</a:t>
                </a:r>
                <a:r>
                  <a:rPr lang="pt-BR" dirty="0" smtClean="0"/>
                  <a:t> em qualquer uma das funções correspondentes a B3 ou B4, o que dá </a:t>
                </a:r>
                <a14:m>
                  <m:oMath xmlns:m="http://schemas.openxmlformats.org/officeDocument/2006/math">
                    <m:r>
                      <a:rPr lang="pt-BR" i="1">
                        <a:latin typeface="Cambria Math"/>
                      </a:rPr>
                      <m:t>𝑣</m:t>
                    </m:r>
                    <m:r>
                      <a:rPr lang="pt-BR" i="1">
                        <a:latin typeface="Cambria Math"/>
                      </a:rPr>
                      <m:t> </m:t>
                    </m:r>
                  </m:oMath>
                </a14:m>
                <a:r>
                  <a:rPr lang="pt-BR" dirty="0" smtClean="0"/>
                  <a:t> = 5/2.</a:t>
                </a:r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5608" y="1447800"/>
                <a:ext cx="7708392" cy="4800600"/>
              </a:xfrm>
              <a:blipFill rotWithShape="1">
                <a:blip r:embed="rId2"/>
                <a:stretch>
                  <a:fillRect t="-2668" r="-3244" b="-3812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5724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133328"/>
          </a:xfrm>
        </p:spPr>
        <p:txBody>
          <a:bodyPr/>
          <a:lstStyle/>
          <a:p>
            <a:pPr algn="just"/>
            <a:r>
              <a:rPr lang="pt-BR" dirty="0" smtClean="0"/>
              <a:t>A mistura ótima do jogador B é determinada pelas duas estratégias que definem a envoltória da parte inferior do gráfico, o que significa que B pode misturar B3 e B4, caso em que y</a:t>
            </a:r>
            <a:r>
              <a:rPr lang="pt-BR" baseline="-25000" dirty="0" smtClean="0"/>
              <a:t>1</a:t>
            </a:r>
            <a:r>
              <a:rPr lang="pt-BR" dirty="0" smtClean="0"/>
              <a:t> = y</a:t>
            </a:r>
            <a:r>
              <a:rPr lang="pt-BR" baseline="-25000" dirty="0" smtClean="0"/>
              <a:t>2</a:t>
            </a:r>
            <a:r>
              <a:rPr lang="pt-BR" dirty="0" smtClean="0"/>
              <a:t> = 0 e y</a:t>
            </a:r>
            <a:r>
              <a:rPr lang="pt-BR" baseline="-25000" dirty="0" smtClean="0"/>
              <a:t>4</a:t>
            </a:r>
            <a:r>
              <a:rPr lang="pt-BR" dirty="0" smtClean="0"/>
              <a:t> = 1 – y</a:t>
            </a:r>
            <a:r>
              <a:rPr lang="pt-BR" baseline="-25000" dirty="0" smtClean="0"/>
              <a:t>3</a:t>
            </a:r>
            <a:r>
              <a:rPr lang="pt-BR" dirty="0" smtClean="0"/>
              <a:t>.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882349"/>
              </p:ext>
            </p:extLst>
          </p:nvPr>
        </p:nvGraphicFramePr>
        <p:xfrm>
          <a:off x="1932384" y="5031184"/>
          <a:ext cx="6096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9968"/>
                <a:gridCol w="333603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Estratégia pura de 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Retorno esperado de B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4y</a:t>
                      </a:r>
                      <a:r>
                        <a:rPr lang="pt-BR" sz="18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pt-BR" dirty="0" smtClean="0"/>
                        <a:t> - 1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-4y</a:t>
                      </a:r>
                      <a:r>
                        <a:rPr lang="pt-BR" sz="18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pt-BR" dirty="0" smtClean="0"/>
                        <a:t> + 6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2051720" y="4581128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Retorno esperados de B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26324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Teoria dos Jogos - Origem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1944: John </a:t>
            </a:r>
            <a:r>
              <a:rPr lang="pt-BR" dirty="0"/>
              <a:t>von </a:t>
            </a:r>
            <a:r>
              <a:rPr lang="pt-BR" dirty="0" smtClean="0"/>
              <a:t>Neumann e </a:t>
            </a:r>
            <a:r>
              <a:rPr lang="pt-BR" dirty="0"/>
              <a:t>Oscar </a:t>
            </a:r>
            <a:r>
              <a:rPr lang="pt-BR" dirty="0" err="1"/>
              <a:t>Morgenstern</a:t>
            </a:r>
            <a:r>
              <a:rPr lang="pt-BR" dirty="0" smtClean="0"/>
              <a:t>,  publicaram </a:t>
            </a:r>
            <a:r>
              <a:rPr lang="pt-BR" dirty="0"/>
              <a:t>“The </a:t>
            </a:r>
            <a:r>
              <a:rPr lang="pt-BR" dirty="0" err="1"/>
              <a:t>Theory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Games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Economic</a:t>
            </a:r>
            <a:r>
              <a:rPr lang="pt-BR" dirty="0"/>
              <a:t> </a:t>
            </a:r>
            <a:r>
              <a:rPr lang="pt-BR" dirty="0" err="1"/>
              <a:t>Behaviour</a:t>
            </a:r>
            <a:r>
              <a:rPr lang="pt-BR" dirty="0" smtClean="0"/>
              <a:t>”.</a:t>
            </a:r>
          </a:p>
          <a:p>
            <a:endParaRPr lang="pt-BR" dirty="0"/>
          </a:p>
          <a:p>
            <a:r>
              <a:rPr lang="pt-BR" dirty="0"/>
              <a:t>1950: John Forbes Nash Júnior provou a </a:t>
            </a:r>
            <a:r>
              <a:rPr lang="pt-BR" dirty="0" smtClean="0"/>
              <a:t>existência </a:t>
            </a:r>
            <a:r>
              <a:rPr lang="pt-BR" dirty="0"/>
              <a:t>de um </a:t>
            </a:r>
            <a:r>
              <a:rPr lang="pt-BR" dirty="0" smtClean="0"/>
              <a:t>equilíbrio </a:t>
            </a:r>
            <a:r>
              <a:rPr lang="pt-BR" dirty="0"/>
              <a:t>de </a:t>
            </a:r>
            <a:r>
              <a:rPr lang="pt-BR" dirty="0" smtClean="0"/>
              <a:t>estratégias </a:t>
            </a:r>
            <a:r>
              <a:rPr lang="pt-BR" dirty="0"/>
              <a:t>mistas para jogos </a:t>
            </a:r>
            <a:r>
              <a:rPr lang="pt-BR" dirty="0" smtClean="0"/>
              <a:t>n</a:t>
            </a:r>
            <a:r>
              <a:rPr lang="pt-BR" dirty="0"/>
              <a:t>ã</a:t>
            </a:r>
            <a:r>
              <a:rPr lang="pt-BR" dirty="0" smtClean="0"/>
              <a:t>o-cooperativos</a:t>
            </a:r>
            <a:r>
              <a:rPr lang="pt-BR" dirty="0"/>
              <a:t>, denominado </a:t>
            </a:r>
            <a:r>
              <a:rPr lang="pt-BR" dirty="0" smtClean="0"/>
              <a:t>equilíbrio </a:t>
            </a:r>
            <a:r>
              <a:rPr lang="pt-BR" dirty="0"/>
              <a:t>de </a:t>
            </a:r>
            <a:r>
              <a:rPr lang="pt-BR" dirty="0" smtClean="0"/>
              <a:t>Nash.</a:t>
            </a:r>
          </a:p>
        </p:txBody>
      </p:sp>
    </p:spTree>
    <p:extLst>
      <p:ext uri="{BB962C8B-B14F-4D97-AF65-F5344CB8AC3E}">
        <p14:creationId xmlns:p14="http://schemas.microsoft.com/office/powerpoint/2010/main" val="93766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r>
                  <a:rPr lang="pt-BR" dirty="0" smtClean="0"/>
                  <a:t>A solução melhor do pior para B é dada no ponto mínimo da envoltória superior das duas retas dadas, ou seja, </a:t>
                </a:r>
              </a:p>
              <a:p>
                <a:endParaRPr lang="pt-BR" dirty="0"/>
              </a:p>
              <a:p>
                <a:endParaRPr lang="pt-BR" dirty="0" smtClean="0"/>
              </a:p>
              <a:p>
                <a:r>
                  <a:rPr lang="pt-BR" dirty="0" smtClean="0"/>
                  <a:t>O que dá y</a:t>
                </a:r>
                <a:r>
                  <a:rPr lang="pt-BR" baseline="-25000" dirty="0" smtClean="0"/>
                  <a:t>3</a:t>
                </a:r>
                <a:r>
                  <a:rPr lang="pt-BR" dirty="0" smtClean="0"/>
                  <a:t> = 7/8,  o que define o valor jogo </a:t>
                </a:r>
                <a14:m>
                  <m:oMath xmlns:m="http://schemas.openxmlformats.org/officeDocument/2006/math">
                    <m:r>
                      <a:rPr lang="pt-BR" i="1">
                        <a:latin typeface="Cambria Math"/>
                      </a:rPr>
                      <m:t>𝑣</m:t>
                    </m:r>
                  </m:oMath>
                </a14:m>
                <a:r>
                  <a:rPr lang="pt-BR" dirty="0" smtClean="0"/>
                  <a:t> = 4.7/8 – 1 = 5/2. </a:t>
                </a:r>
              </a:p>
              <a:p>
                <a:endParaRPr lang="pt-BR" dirty="0" smtClean="0"/>
              </a:p>
              <a:p>
                <a:r>
                  <a:rPr lang="pt-BR" dirty="0" smtClean="0"/>
                  <a:t>A solução do jogo recomenda que A misture A1 e A2 com probabilidades iguais e que B misture B3 e B4 com probabilidades 7/8 e 1/8.</a:t>
                </a:r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2033" r="-2114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tângulo 3"/>
          <p:cNvSpPr/>
          <p:nvPr/>
        </p:nvSpPr>
        <p:spPr>
          <a:xfrm>
            <a:off x="3462562" y="2780928"/>
            <a:ext cx="221887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200" dirty="0"/>
              <a:t>4y</a:t>
            </a:r>
            <a:r>
              <a:rPr lang="pt-BR" sz="22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200" dirty="0"/>
              <a:t> </a:t>
            </a:r>
            <a:r>
              <a:rPr lang="pt-BR" sz="2200" dirty="0" smtClean="0"/>
              <a:t>– 1 = </a:t>
            </a:r>
            <a:r>
              <a:rPr lang="pt-BR" sz="2200" dirty="0"/>
              <a:t>-4y</a:t>
            </a:r>
            <a:r>
              <a:rPr lang="pt-BR" sz="22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200" dirty="0"/>
              <a:t> + 6</a:t>
            </a:r>
          </a:p>
          <a:p>
            <a:pPr algn="ctr"/>
            <a:r>
              <a:rPr lang="pt-BR" sz="2200" dirty="0" smtClean="0"/>
              <a:t> 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3983862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Solução de jogos por programação linear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pt-BR" dirty="0" smtClean="0"/>
                  <a:t>As probabilidades ótimas do jogador A, x</a:t>
                </a:r>
                <a:r>
                  <a:rPr lang="pt-BR" baseline="-250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pt-BR" dirty="0" smtClean="0"/>
                  <a:t>, ..., </a:t>
                </a:r>
                <a:r>
                  <a:rPr lang="pt-BR" dirty="0" err="1" smtClean="0"/>
                  <a:t>x</a:t>
                </a:r>
                <a:r>
                  <a:rPr lang="pt-BR" baseline="-25000" dirty="0" err="1" smtClean="0"/>
                  <a:t>m</a:t>
                </a:r>
                <a:r>
                  <a:rPr lang="pt-BR" dirty="0" smtClean="0"/>
                  <a:t>, podem ser determinadas com a resolução do seguinte problema:</a:t>
                </a:r>
              </a:p>
              <a:p>
                <a:pPr marL="82296" indent="0">
                  <a:buNone/>
                </a:pPr>
                <a:endParaRPr lang="pt-BR" dirty="0" smtClean="0"/>
              </a:p>
              <a:p>
                <a:pPr marL="82296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b="0" i="1" smtClean="0">
                              <a:latin typeface="Cambria Math"/>
                            </a:rPr>
                            <m:t>𝑚𝑎𝑥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</a:rPr>
                            <m:t>𝑥𝑖</m:t>
                          </m:r>
                        </m:sub>
                      </m:sSub>
                      <m:d>
                        <m:dPr>
                          <m:begChr m:val="{"/>
                          <m:endChr m:val="}"/>
                          <m:ctrlPr>
                            <a:rPr lang="pt-BR" b="0" i="1" smtClean="0">
                              <a:latin typeface="Cambria Math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pt-BR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pt-BR" b="0" i="0" smtClean="0">
                                  <a:latin typeface="Cambria Math"/>
                                </a:rPr>
                                <m:t>min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pt-BR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ctrlPr>
                                        <a:rPr lang="pt-BR" b="0" i="1" smtClean="0">
                                          <a:latin typeface="Cambria Math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pt-BR" b="0" i="1" smtClean="0">
                                          <a:latin typeface="Cambria Math"/>
                                        </a:rPr>
                                        <m:t>𝑖</m:t>
                                      </m:r>
                                      <m:r>
                                        <a:rPr lang="pt-BR" b="0" i="1" smtClean="0">
                                          <a:latin typeface="Cambria Math"/>
                                        </a:rPr>
                                        <m:t>=1</m:t>
                                      </m:r>
                                    </m:sub>
                                    <m:sup>
                                      <m:r>
                                        <a:rPr lang="pt-BR" b="0" i="1" smtClean="0">
                                          <a:latin typeface="Cambria Math"/>
                                        </a:rPr>
                                        <m:t>𝑚</m:t>
                                      </m:r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lang="pt-BR" b="0" i="1" smtClean="0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pt-BR" b="0" i="1" smtClean="0"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pt-BR" b="0" i="1" smtClean="0"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  <m:r>
                                            <a:rPr lang="pt-BR" b="0" i="1" smtClean="0"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pt-BR" b="0" i="1" smtClean="0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pt-BR" b="0" i="1" smtClean="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pt-BR" b="0" i="1" smtClean="0"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pt-BR" b="0" i="1" smtClean="0">
                                          <a:latin typeface="Cambria Math"/>
                                        </a:rPr>
                                        <m:t>,…,</m:t>
                                      </m:r>
                                    </m:e>
                                  </m:nary>
                                  <m:nary>
                                    <m:naryPr>
                                      <m:chr m:val="∑"/>
                                      <m:ctrlPr>
                                        <a:rPr lang="pt-BR" b="0" i="1" smtClean="0">
                                          <a:latin typeface="Cambria Math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pt-BR" b="0" i="1" smtClean="0">
                                          <a:latin typeface="Cambria Math"/>
                                        </a:rPr>
                                        <m:t>𝑖</m:t>
                                      </m:r>
                                      <m:r>
                                        <a:rPr lang="pt-BR" b="0" i="1" smtClean="0">
                                          <a:latin typeface="Cambria Math"/>
                                        </a:rPr>
                                        <m:t>=1</m:t>
                                      </m:r>
                                    </m:sub>
                                    <m:sup>
                                      <m:r>
                                        <a:rPr lang="pt-BR" b="0" i="1" smtClean="0">
                                          <a:latin typeface="Cambria Math"/>
                                        </a:rPr>
                                        <m:t>𝑚</m:t>
                                      </m:r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lang="pt-BR" b="0" i="1" smtClean="0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pt-BR" b="0" i="1" smtClean="0"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pt-BR" b="0" i="1" smtClean="0">
                                              <a:latin typeface="Cambria Math"/>
                                            </a:rPr>
                                            <m:t>𝑖𝑛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pt-BR" b="0" i="1" smtClean="0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pt-BR" b="0" i="1" smtClean="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pt-BR" b="0" i="1" smtClean="0"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</m:nary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pt-BR" b="0" dirty="0" smtClean="0"/>
              </a:p>
              <a:p>
                <a:pPr marL="82296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pt-BR" b="0" i="1" smtClean="0">
                          <a:latin typeface="Cambria Math"/>
                        </a:rPr>
                        <m:t>+…+</m:t>
                      </m:r>
                      <m:sSub>
                        <m:sSubPr>
                          <m:ctrlPr>
                            <a:rPr lang="pt-BR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</a:rPr>
                            <m:t>𝑚</m:t>
                          </m:r>
                        </m:sub>
                      </m:sSub>
                      <m:r>
                        <a:rPr lang="pt-BR" b="0" i="1" smtClean="0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pt-BR" b="0" dirty="0" smtClean="0"/>
              </a:p>
              <a:p>
                <a:pPr marL="82296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pt-BR" i="1" smtClean="0">
                          <a:latin typeface="Cambria Math"/>
                          <a:ea typeface="Cambria Math"/>
                        </a:rPr>
                        <m:t>≥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0, 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𝑖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=1,…,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𝑚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652" r="-3008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426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Solução de jogos por programação linear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pt-BR" dirty="0" smtClean="0"/>
                  <a:t>Seja</a:t>
                </a:r>
              </a:p>
              <a:p>
                <a:pPr marL="82296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i="1">
                          <a:latin typeface="Cambria Math"/>
                        </a:rPr>
                        <m:t>𝑣</m:t>
                      </m:r>
                      <m:r>
                        <a:rPr lang="pt-BR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pt-BR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BR">
                              <a:latin typeface="Cambria Math"/>
                            </a:rPr>
                            <m:t>min</m:t>
                          </m:r>
                        </m:fName>
                        <m:e>
                          <m:d>
                            <m:dPr>
                              <m:ctrlPr>
                                <a:rPr lang="pt-BR" i="1" smtClean="0">
                                  <a:latin typeface="Cambria Math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ctrlPr>
                                    <a:rPr lang="pt-BR" i="1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pt-BR" i="1"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pt-BR" i="1">
                                      <a:latin typeface="Cambria Math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pt-BR" i="1">
                                      <a:latin typeface="Cambria Math"/>
                                    </a:rPr>
                                    <m:t>𝑚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pt-BR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t-BR" i="1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pt-BR" i="1">
                                          <a:latin typeface="Cambria Math"/>
                                        </a:rPr>
                                        <m:t>𝑖</m:t>
                                      </m:r>
                                      <m:r>
                                        <a:rPr lang="pt-BR" i="1"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pt-BR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t-BR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pt-BR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pt-BR" i="1">
                                      <a:latin typeface="Cambria Math"/>
                                    </a:rPr>
                                    <m:t>,…,</m:t>
                                  </m:r>
                                </m:e>
                              </m:nary>
                              <m:nary>
                                <m:naryPr>
                                  <m:chr m:val="∑"/>
                                  <m:ctrlPr>
                                    <a:rPr lang="pt-BR" i="1" smtClean="0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pt-BR" i="1"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pt-BR" i="1">
                                      <a:latin typeface="Cambria Math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pt-BR" i="1">
                                      <a:latin typeface="Cambria Math"/>
                                    </a:rPr>
                                    <m:t>𝑚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pt-BR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t-BR" i="1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pt-BR" i="1">
                                          <a:latin typeface="Cambria Math"/>
                                        </a:rPr>
                                        <m:t>𝑖𝑛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pt-BR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t-BR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pt-BR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nary>
                            </m:e>
                          </m:d>
                        </m:e>
                      </m:func>
                    </m:oMath>
                  </m:oMathPara>
                </a14:m>
                <a:endParaRPr lang="pt-BR" dirty="0" smtClean="0"/>
              </a:p>
              <a:p>
                <a:pPr marL="82296" indent="0">
                  <a:buNone/>
                </a:pPr>
                <a:r>
                  <a:rPr lang="pt-BR" dirty="0" smtClean="0"/>
                  <a:t>O que implica que </a:t>
                </a:r>
              </a:p>
              <a:p>
                <a:pPr marL="82296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pt-BR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pt-BR" i="1">
                              <a:latin typeface="Cambria Math"/>
                            </a:rPr>
                            <m:t>𝑖</m:t>
                          </m:r>
                          <m:r>
                            <a:rPr lang="pt-BR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pt-BR" i="1">
                              <a:latin typeface="Cambria Math"/>
                            </a:rPr>
                            <m:t>𝑚</m:t>
                          </m:r>
                        </m:sup>
                        <m:e>
                          <m:sSub>
                            <m:sSubPr>
                              <m:ctrlPr>
                                <a:rPr lang="pt-BR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pt-BR" i="1"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pt-BR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sSub>
                            <m:sSubPr>
                              <m:ctrlPr>
                                <a:rPr lang="pt-BR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pt-BR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pt-BR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pt-BR" i="1" smtClean="0">
                              <a:latin typeface="Cambria Math"/>
                              <a:ea typeface="Cambria Math"/>
                            </a:rPr>
                            <m:t>≥</m:t>
                          </m:r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𝑣</m:t>
                          </m:r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, </m:t>
                          </m:r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𝑗</m:t>
                          </m:r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=1,…,</m:t>
                          </m:r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𝑛</m:t>
                          </m:r>
                        </m:e>
                      </m:nary>
                    </m:oMath>
                  </m:oMathPara>
                </a14:m>
                <a:endParaRPr lang="pt-BR" dirty="0" smtClean="0"/>
              </a:p>
              <a:p>
                <a:pPr marL="82296" indent="0">
                  <a:buNone/>
                </a:pPr>
                <a:endParaRPr lang="pt-BR" dirty="0" smtClean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76" t="-1652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008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Solução de jogos por programação linear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82296" indent="0" algn="ctr">
                  <a:buNone/>
                </a:pPr>
                <a:r>
                  <a:rPr lang="pt-BR" dirty="0" smtClean="0"/>
                  <a:t>Max z = </a:t>
                </a:r>
                <a14:m>
                  <m:oMath xmlns:m="http://schemas.openxmlformats.org/officeDocument/2006/math">
                    <m:r>
                      <a:rPr lang="pt-BR" i="1">
                        <a:latin typeface="Cambria Math"/>
                      </a:rPr>
                      <m:t>𝑣</m:t>
                    </m:r>
                  </m:oMath>
                </a14:m>
                <a:endParaRPr lang="pt-BR" dirty="0" smtClean="0"/>
              </a:p>
              <a:p>
                <a:pPr marL="82296" indent="0">
                  <a:buNone/>
                </a:pPr>
                <a:r>
                  <a:rPr lang="pt-BR" dirty="0" smtClean="0"/>
                  <a:t>sujeito a </a:t>
                </a:r>
              </a:p>
              <a:p>
                <a:pPr marL="82296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i="1">
                          <a:latin typeface="Cambria Math"/>
                        </a:rPr>
                        <m:t>𝑣</m:t>
                      </m:r>
                      <m:r>
                        <a:rPr lang="pt-BR" b="0" i="1" smtClean="0">
                          <a:latin typeface="Cambria Math"/>
                        </a:rPr>
                        <m:t>−</m:t>
                      </m:r>
                      <m:nary>
                        <m:naryPr>
                          <m:chr m:val="∑"/>
                          <m:ctrlPr>
                            <a:rPr lang="pt-BR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pt-BR" i="1">
                              <a:latin typeface="Cambria Math"/>
                            </a:rPr>
                            <m:t>𝑖</m:t>
                          </m:r>
                          <m:r>
                            <a:rPr lang="pt-BR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pt-BR" i="1">
                              <a:latin typeface="Cambria Math"/>
                            </a:rPr>
                            <m:t>𝑚</m:t>
                          </m:r>
                        </m:sup>
                        <m:e>
                          <m:sSub>
                            <m:sSubPr>
                              <m:ctrlPr>
                                <a:rPr lang="pt-BR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pt-BR" i="1"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pt-BR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sSub>
                            <m:sSubPr>
                              <m:ctrlPr>
                                <a:rPr lang="pt-BR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pt-BR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pt-BR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pt-BR" i="1" smtClean="0">
                              <a:latin typeface="Cambria Math"/>
                              <a:ea typeface="Cambria Math"/>
                            </a:rPr>
                            <m:t>≤</m:t>
                          </m:r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0, </m:t>
                          </m:r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𝑗</m:t>
                          </m:r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=1,…, </m:t>
                          </m:r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𝑛</m:t>
                          </m:r>
                        </m:e>
                      </m:nary>
                    </m:oMath>
                  </m:oMathPara>
                </a14:m>
                <a:endParaRPr lang="pt-BR" dirty="0" smtClean="0"/>
              </a:p>
              <a:p>
                <a:pPr marL="82296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i="1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pt-BR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pt-BR" i="1">
                          <a:latin typeface="Cambria Math"/>
                        </a:rPr>
                        <m:t>+…+</m:t>
                      </m:r>
                      <m:sSub>
                        <m:sSubPr>
                          <m:ctrlPr>
                            <a:rPr lang="pt-B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i="1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pt-BR" i="1">
                              <a:latin typeface="Cambria Math"/>
                            </a:rPr>
                            <m:t>𝑚</m:t>
                          </m:r>
                        </m:sub>
                      </m:sSub>
                      <m:r>
                        <a:rPr lang="pt-BR" i="1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pt-BR" dirty="0"/>
              </a:p>
              <a:p>
                <a:pPr marL="82296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i="1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pt-BR" i="1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pt-BR" i="1">
                          <a:latin typeface="Cambria Math"/>
                          <a:ea typeface="Cambria Math"/>
                        </a:rPr>
                        <m:t>≥0, </m:t>
                      </m:r>
                      <m:r>
                        <a:rPr lang="pt-BR" i="1">
                          <a:latin typeface="Cambria Math"/>
                          <a:ea typeface="Cambria Math"/>
                        </a:rPr>
                        <m:t>𝑖</m:t>
                      </m:r>
                      <m:r>
                        <a:rPr lang="pt-BR" i="1">
                          <a:latin typeface="Cambria Math"/>
                          <a:ea typeface="Cambria Math"/>
                        </a:rPr>
                        <m:t>=1,…,</m:t>
                      </m:r>
                      <m:r>
                        <a:rPr lang="pt-BR" i="1">
                          <a:latin typeface="Cambria Math"/>
                          <a:ea typeface="Cambria Math"/>
                        </a:rPr>
                        <m:t>𝑚</m:t>
                      </m:r>
                    </m:oMath>
                  </m:oMathPara>
                </a14:m>
                <a:endParaRPr lang="pt-BR" dirty="0"/>
              </a:p>
              <a:p>
                <a:pPr marL="82296" indent="0" algn="ctr">
                  <a:buNone/>
                </a:pPr>
                <a14:m>
                  <m:oMath xmlns:m="http://schemas.openxmlformats.org/officeDocument/2006/math">
                    <m:r>
                      <a:rPr lang="pt-BR" i="1">
                        <a:latin typeface="Cambria Math"/>
                      </a:rPr>
                      <m:t>𝑣</m:t>
                    </m:r>
                  </m:oMath>
                </a14:m>
                <a:r>
                  <a:rPr lang="pt-BR" dirty="0" smtClean="0"/>
                  <a:t> é irrestrita</a:t>
                </a:r>
              </a:p>
              <a:p>
                <a:pPr marL="82296" indent="0">
                  <a:buNone/>
                </a:pPr>
                <a:endParaRPr lang="pt-BR" dirty="0"/>
              </a:p>
              <a:p>
                <a:pPr marL="82296" indent="0">
                  <a:buNone/>
                </a:pPr>
                <a:endParaRPr lang="pt-BR" dirty="0" smtClean="0"/>
              </a:p>
              <a:p>
                <a:pPr marL="82296" indent="0">
                  <a:buNone/>
                </a:pPr>
                <a:endParaRPr lang="pt-BR" dirty="0" smtClean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76" t="-1652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620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Solução de jogos por programação linear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pt-BR" dirty="0" smtClean="0"/>
                  <a:t>Para o jogador B queremos:</a:t>
                </a:r>
              </a:p>
              <a:p>
                <a:pPr marL="82296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b="0" i="1" smtClean="0">
                              <a:latin typeface="Cambria Math"/>
                            </a:rPr>
                            <m:t>𝑚𝑖𝑛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</a:rPr>
                            <m:t>𝑦𝑗</m:t>
                          </m:r>
                        </m:sub>
                      </m:sSub>
                      <m:d>
                        <m:dPr>
                          <m:begChr m:val="{"/>
                          <m:endChr m:val="}"/>
                          <m:ctrlPr>
                            <a:rPr lang="pt-BR" b="0" i="1" smtClean="0">
                              <a:latin typeface="Cambria Math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pt-BR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pt-BR" b="0" i="0" smtClean="0">
                                  <a:latin typeface="Cambria Math"/>
                                </a:rPr>
                                <m:t>m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𝑎𝑥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pt-BR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ctrlPr>
                                        <a:rPr lang="pt-BR" b="0" i="1" smtClean="0">
                                          <a:latin typeface="Cambria Math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pt-BR" b="0" i="1" smtClean="0">
                                          <a:latin typeface="Cambria Math"/>
                                        </a:rPr>
                                        <m:t>𝑗</m:t>
                                      </m:r>
                                      <m:r>
                                        <a:rPr lang="pt-BR" b="0" i="1" smtClean="0">
                                          <a:latin typeface="Cambria Math"/>
                                        </a:rPr>
                                        <m:t>=1</m:t>
                                      </m:r>
                                    </m:sub>
                                    <m:sup>
                                      <m:r>
                                        <a:rPr lang="pt-BR" b="0" i="1" smtClean="0">
                                          <a:latin typeface="Cambria Math"/>
                                        </a:rPr>
                                        <m:t>𝑛</m:t>
                                      </m:r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lang="pt-BR" b="0" i="1" smtClean="0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pt-BR" b="0" i="1" smtClean="0"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pt-BR" b="0" i="1" smtClean="0"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  <m:r>
                                            <a:rPr lang="pt-BR" b="0" i="1" smtClean="0">
                                              <a:latin typeface="Cambria Math"/>
                                            </a:rPr>
                                            <m:t>𝑗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pt-BR" b="0" i="1" smtClean="0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pt-BR" b="0" i="1" smtClean="0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pt-BR" b="0" i="1" smtClean="0">
                                              <a:latin typeface="Cambria Math"/>
                                            </a:rPr>
                                            <m:t>𝑗</m:t>
                                          </m:r>
                                        </m:sub>
                                      </m:sSub>
                                      <m:r>
                                        <a:rPr lang="pt-BR" b="0" i="1" smtClean="0">
                                          <a:latin typeface="Cambria Math"/>
                                        </a:rPr>
                                        <m:t>,…,</m:t>
                                      </m:r>
                                    </m:e>
                                  </m:nary>
                                  <m:nary>
                                    <m:naryPr>
                                      <m:chr m:val="∑"/>
                                      <m:ctrlPr>
                                        <a:rPr lang="pt-BR" b="0" i="1" smtClean="0">
                                          <a:latin typeface="Cambria Math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pt-BR" b="0" i="1" smtClean="0">
                                          <a:latin typeface="Cambria Math"/>
                                        </a:rPr>
                                        <m:t>𝑗</m:t>
                                      </m:r>
                                      <m:r>
                                        <a:rPr lang="pt-BR" b="0" i="1" smtClean="0">
                                          <a:latin typeface="Cambria Math"/>
                                        </a:rPr>
                                        <m:t>=1</m:t>
                                      </m:r>
                                    </m:sub>
                                    <m:sup>
                                      <m:r>
                                        <a:rPr lang="pt-BR" b="0" i="1" smtClean="0">
                                          <a:latin typeface="Cambria Math"/>
                                        </a:rPr>
                                        <m:t>𝑛</m:t>
                                      </m:r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lang="pt-BR" b="0" i="1" smtClean="0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pt-BR" b="0" i="1" smtClean="0"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pt-BR" b="0" i="1" smtClean="0">
                                              <a:latin typeface="Cambria Math"/>
                                            </a:rPr>
                                            <m:t>𝑚𝑗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pt-BR" b="0" i="1" smtClean="0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pt-BR" b="0" i="1" smtClean="0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pt-BR" b="0" i="1" smtClean="0">
                                              <a:latin typeface="Cambria Math"/>
                                            </a:rPr>
                                            <m:t>𝑗</m:t>
                                          </m:r>
                                        </m:sub>
                                      </m:sSub>
                                    </m:e>
                                  </m:nary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pt-BR" b="0" dirty="0" smtClean="0"/>
              </a:p>
              <a:p>
                <a:pPr marL="82296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pt-BR" b="0" i="1" smtClean="0">
                          <a:latin typeface="Cambria Math"/>
                        </a:rPr>
                        <m:t>+…+</m:t>
                      </m:r>
                      <m:sSub>
                        <m:sSubPr>
                          <m:ctrlPr>
                            <a:rPr lang="pt-BR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pt-BR" b="0" i="1" smtClean="0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pt-BR" b="0" dirty="0" smtClean="0"/>
              </a:p>
              <a:p>
                <a:pPr marL="82296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</a:rPr>
                            <m:t>𝑗</m:t>
                          </m:r>
                        </m:sub>
                      </m:sSub>
                      <m:r>
                        <a:rPr lang="pt-BR" i="1" smtClean="0">
                          <a:latin typeface="Cambria Math"/>
                          <a:ea typeface="Cambria Math"/>
                        </a:rPr>
                        <m:t>≥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0, 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𝑗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=1,…,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𝑛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652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1383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Solução de jogos por programação linear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82296" indent="0" algn="ctr">
                  <a:buNone/>
                </a:pPr>
                <a:r>
                  <a:rPr lang="pt-BR" dirty="0" smtClean="0"/>
                  <a:t>Min w = </a:t>
                </a:r>
                <a14:m>
                  <m:oMath xmlns:m="http://schemas.openxmlformats.org/officeDocument/2006/math">
                    <m:r>
                      <a:rPr lang="pt-BR" i="1">
                        <a:latin typeface="Cambria Math"/>
                      </a:rPr>
                      <m:t>𝑣</m:t>
                    </m:r>
                  </m:oMath>
                </a14:m>
                <a:endParaRPr lang="pt-BR" dirty="0" smtClean="0"/>
              </a:p>
              <a:p>
                <a:pPr marL="82296" indent="0">
                  <a:buNone/>
                </a:pPr>
                <a:r>
                  <a:rPr lang="pt-BR" dirty="0" smtClean="0"/>
                  <a:t>sujeito a </a:t>
                </a:r>
              </a:p>
              <a:p>
                <a:pPr marL="82296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i="1">
                          <a:latin typeface="Cambria Math"/>
                        </a:rPr>
                        <m:t>𝑣</m:t>
                      </m:r>
                      <m:r>
                        <a:rPr lang="pt-BR" b="0" i="1" smtClean="0">
                          <a:latin typeface="Cambria Math"/>
                        </a:rPr>
                        <m:t>−</m:t>
                      </m:r>
                      <m:nary>
                        <m:naryPr>
                          <m:chr m:val="∑"/>
                          <m:ctrlPr>
                            <a:rPr lang="pt-BR" i="1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pt-BR" b="0" i="1" smtClean="0">
                              <a:latin typeface="Cambria Math"/>
                            </a:rPr>
                            <m:t>𝑗</m:t>
                          </m:r>
                          <m:r>
                            <a:rPr lang="pt-BR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pt-BR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pt-BR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pt-BR" i="1"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pt-BR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sSub>
                            <m:sSubPr>
                              <m:ctrlPr>
                                <a:rPr lang="pt-BR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pt-BR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pt-BR" b="0" i="1" smtClean="0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r>
                            <a:rPr lang="pt-BR" i="1">
                              <a:latin typeface="Cambria Math"/>
                              <a:ea typeface="Cambria Math"/>
                            </a:rPr>
                            <m:t>≥</m:t>
                          </m:r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0, </m:t>
                          </m:r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=1,…, </m:t>
                          </m:r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𝑚</m:t>
                          </m:r>
                        </m:e>
                      </m:nary>
                    </m:oMath>
                  </m:oMathPara>
                </a14:m>
                <a:endParaRPr lang="pt-BR" dirty="0" smtClean="0"/>
              </a:p>
              <a:p>
                <a:pPr marL="82296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pt-BR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pt-BR" i="1">
                          <a:latin typeface="Cambria Math"/>
                        </a:rPr>
                        <m:t>+…+</m:t>
                      </m:r>
                      <m:sSub>
                        <m:sSubPr>
                          <m:ctrlPr>
                            <a:rPr lang="pt-B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pt-BR" i="1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pt-BR" dirty="0"/>
              </a:p>
              <a:p>
                <a:pPr marL="82296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latin typeface="Cambria Math"/>
                        </a:rPr>
                        <m:t>𝑦</m:t>
                      </m:r>
                      <m:r>
                        <a:rPr lang="pt-BR" b="0" i="1" baseline="-25000" smtClean="0">
                          <a:latin typeface="Cambria Math"/>
                        </a:rPr>
                        <m:t>𝑗</m:t>
                      </m:r>
                      <m:r>
                        <a:rPr lang="pt-BR" i="1">
                          <a:latin typeface="Cambria Math"/>
                          <a:ea typeface="Cambria Math"/>
                        </a:rPr>
                        <m:t>≥0, 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𝑗</m:t>
                      </m:r>
                      <m:r>
                        <a:rPr lang="pt-BR" i="1">
                          <a:latin typeface="Cambria Math"/>
                          <a:ea typeface="Cambria Math"/>
                        </a:rPr>
                        <m:t>=1,…,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𝑛</m:t>
                      </m:r>
                    </m:oMath>
                  </m:oMathPara>
                </a14:m>
                <a:endParaRPr lang="pt-BR" dirty="0"/>
              </a:p>
              <a:p>
                <a:pPr marL="82296" indent="0" algn="ctr">
                  <a:buNone/>
                </a:pPr>
                <a14:m>
                  <m:oMath xmlns:m="http://schemas.openxmlformats.org/officeDocument/2006/math">
                    <m:r>
                      <a:rPr lang="pt-BR" i="1">
                        <a:latin typeface="Cambria Math"/>
                      </a:rPr>
                      <m:t>𝑣</m:t>
                    </m:r>
                  </m:oMath>
                </a14:m>
                <a:r>
                  <a:rPr lang="pt-BR" dirty="0" smtClean="0"/>
                  <a:t> é irrestrita</a:t>
                </a:r>
              </a:p>
              <a:p>
                <a:pPr marL="82296" indent="0">
                  <a:buNone/>
                </a:pPr>
                <a:endParaRPr lang="pt-BR" dirty="0"/>
              </a:p>
              <a:p>
                <a:pPr marL="82296" indent="0">
                  <a:buNone/>
                </a:pPr>
                <a:endParaRPr lang="pt-BR" dirty="0" smtClean="0"/>
              </a:p>
              <a:p>
                <a:pPr marL="82296" indent="0">
                  <a:buNone/>
                </a:pPr>
                <a:endParaRPr lang="pt-BR" dirty="0" smtClean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76" t="-1652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47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Observação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pt-BR" dirty="0" smtClean="0"/>
                  <a:t>Os dois problemas otimizam a mesma variável irrestrita </a:t>
                </a:r>
                <a14:m>
                  <m:oMath xmlns:m="http://schemas.openxmlformats.org/officeDocument/2006/math">
                    <m:r>
                      <a:rPr lang="pt-BR" i="1">
                        <a:latin typeface="Cambria Math"/>
                      </a:rPr>
                      <m:t>𝑣</m:t>
                    </m:r>
                  </m:oMath>
                </a14:m>
                <a:r>
                  <a:rPr lang="pt-BR" dirty="0" smtClean="0"/>
                  <a:t>, o valor do jogo.</a:t>
                </a:r>
              </a:p>
              <a:p>
                <a:endParaRPr lang="pt-BR" dirty="0"/>
              </a:p>
              <a:p>
                <a:r>
                  <a:rPr lang="pt-BR" dirty="0" smtClean="0"/>
                  <a:t>A razão é que o problema B é o dual do problema A!</a:t>
                </a:r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652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5056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Jogos de soma não-constante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Um casal possui duas opções para seu divertimento noturno, em um sábado à noite.  O homem prefere a luta ao balé, e a mulher prefere o balé </a:t>
            </a:r>
            <a:r>
              <a:rPr lang="pt-BR" dirty="0"/>
              <a:t>à</a:t>
            </a:r>
            <a:r>
              <a:rPr lang="pt-BR" dirty="0" smtClean="0"/>
              <a:t> luta. Entretanto, os dois prezam pela </a:t>
            </a:r>
            <a:r>
              <a:rPr lang="pt-BR" smtClean="0"/>
              <a:t>companhia mútua.</a:t>
            </a:r>
            <a:endParaRPr lang="pt-BR" dirty="0"/>
          </a:p>
        </p:txBody>
      </p:sp>
      <p:graphicFrame>
        <p:nvGraphicFramePr>
          <p:cNvPr id="5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6568840"/>
              </p:ext>
            </p:extLst>
          </p:nvPr>
        </p:nvGraphicFramePr>
        <p:xfrm>
          <a:off x="1043608" y="4221088"/>
          <a:ext cx="7499462" cy="156108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97912"/>
                <a:gridCol w="1697912"/>
                <a:gridCol w="1697912"/>
                <a:gridCol w="2405726"/>
              </a:tblGrid>
              <a:tr h="244832">
                <a:tc rowSpan="2" gridSpan="2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marL="103514" marR="103514"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Maria</a:t>
                      </a:r>
                      <a:endParaRPr lang="pt-BR" dirty="0"/>
                    </a:p>
                  </a:txBody>
                  <a:tcPr marL="103514" marR="103514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 gridSpan="2"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Luta</a:t>
                      </a:r>
                      <a:endParaRPr lang="pt-BR" b="1" dirty="0"/>
                    </a:p>
                  </a:txBody>
                  <a:tcPr marL="103514" marR="10351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smtClean="0"/>
                        <a:t>Balé</a:t>
                      </a:r>
                      <a:endParaRPr lang="pt-BR" b="1" dirty="0"/>
                    </a:p>
                  </a:txBody>
                  <a:tcPr marL="103514" marR="103514"/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João</a:t>
                      </a:r>
                      <a:endParaRPr lang="pt-BR" b="1" dirty="0"/>
                    </a:p>
                  </a:txBody>
                  <a:tcPr marL="103514" marR="103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Luta</a:t>
                      </a:r>
                      <a:endParaRPr lang="pt-BR" b="1" dirty="0"/>
                    </a:p>
                  </a:txBody>
                  <a:tcPr marL="103514" marR="103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(2,</a:t>
                      </a:r>
                      <a:r>
                        <a:rPr lang="pt-BR" baseline="0" dirty="0" smtClean="0"/>
                        <a:t> 1)</a:t>
                      </a:r>
                      <a:endParaRPr lang="pt-BR" dirty="0" smtClean="0"/>
                    </a:p>
                  </a:txBody>
                  <a:tcPr marL="103514" marR="103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(-1, -1)</a:t>
                      </a:r>
                      <a:endParaRPr lang="pt-BR" dirty="0"/>
                    </a:p>
                  </a:txBody>
                  <a:tcPr marL="103514" marR="103514"/>
                </a:tc>
              </a:tr>
              <a:tr h="453647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Balé</a:t>
                      </a:r>
                      <a:r>
                        <a:rPr lang="pt-BR" b="1" baseline="0" dirty="0" smtClean="0"/>
                        <a:t> </a:t>
                      </a:r>
                      <a:endParaRPr lang="pt-BR" b="1" dirty="0"/>
                    </a:p>
                  </a:txBody>
                  <a:tcPr marL="103514" marR="103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(-1,</a:t>
                      </a:r>
                      <a:r>
                        <a:rPr lang="pt-BR" baseline="0" dirty="0" smtClean="0"/>
                        <a:t> -1)</a:t>
                      </a:r>
                      <a:endParaRPr lang="pt-BR" dirty="0"/>
                    </a:p>
                  </a:txBody>
                  <a:tcPr marL="103514" marR="103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(1, 2)</a:t>
                      </a:r>
                      <a:endParaRPr lang="pt-BR" dirty="0"/>
                    </a:p>
                  </a:txBody>
                  <a:tcPr marL="103514" marR="10351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935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Equilíbrio de Nash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 smtClean="0"/>
              <a:t>Definição para o caso jogos de soma não-constante: </a:t>
            </a:r>
            <a:r>
              <a:rPr lang="pt-BR" dirty="0" smtClean="0"/>
              <a:t>é uma especificação de estratégias para cada um dos jogadores, de modo que nenhum dos dois mudaria sua estratégia unilateralmente.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19027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Como encontrar o equilíbrio de Nash num jogo?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Eliminando estratégias dominadas, caso seja possível.</a:t>
            </a:r>
          </a:p>
          <a:p>
            <a:r>
              <a:rPr lang="pt-BR" dirty="0" smtClean="0"/>
              <a:t>Em seguida</a:t>
            </a:r>
            <a:r>
              <a:rPr lang="pt-BR" smtClean="0"/>
              <a:t>, aplicando </a:t>
            </a:r>
            <a:r>
              <a:rPr lang="pt-BR" dirty="0" smtClean="0"/>
              <a:t>o seguinte algoritmo:</a:t>
            </a:r>
          </a:p>
          <a:p>
            <a:pPr>
              <a:buFontTx/>
              <a:buChar char="-"/>
            </a:pPr>
            <a:r>
              <a:rPr lang="pt-BR" dirty="0" smtClean="0"/>
              <a:t>Identificar a melhor resposta do jogador I para cada possível estratégia do jogador II;</a:t>
            </a:r>
          </a:p>
          <a:p>
            <a:pPr>
              <a:buFontTx/>
              <a:buChar char="-"/>
            </a:pPr>
            <a:r>
              <a:rPr lang="pt-BR" dirty="0" smtClean="0"/>
              <a:t>Identificar </a:t>
            </a:r>
            <a:r>
              <a:rPr lang="pt-BR" dirty="0"/>
              <a:t>a melhor resposta do jogador </a:t>
            </a:r>
            <a:r>
              <a:rPr lang="pt-BR" dirty="0" smtClean="0"/>
              <a:t>II </a:t>
            </a:r>
            <a:r>
              <a:rPr lang="pt-BR" dirty="0"/>
              <a:t>para cada possível estratégia do jogador </a:t>
            </a:r>
            <a:r>
              <a:rPr lang="pt-BR" dirty="0" smtClean="0"/>
              <a:t>I;</a:t>
            </a:r>
          </a:p>
          <a:p>
            <a:pPr>
              <a:buFontTx/>
              <a:buChar char="-"/>
            </a:pPr>
            <a:r>
              <a:rPr lang="pt-BR" dirty="0" smtClean="0"/>
              <a:t>Encontrar um ponto de melhores respostas para ambos os jogadores.</a:t>
            </a:r>
            <a:endParaRPr lang="pt-BR" dirty="0"/>
          </a:p>
          <a:p>
            <a:pPr>
              <a:buFontTx/>
              <a:buChar char="-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0252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Teoria dos Jogos - origem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1994: </a:t>
            </a:r>
            <a:r>
              <a:rPr lang="pt-BR" dirty="0"/>
              <a:t>John Forbes Nash Jr. (Universidade de Princeton), John Harsanyi </a:t>
            </a:r>
            <a:r>
              <a:rPr lang="pt-BR" dirty="0" smtClean="0"/>
              <a:t>(Universidade </a:t>
            </a:r>
            <a:r>
              <a:rPr lang="pt-BR" dirty="0"/>
              <a:t>de Berkeley, </a:t>
            </a:r>
            <a:r>
              <a:rPr lang="pt-BR" dirty="0" err="1"/>
              <a:t>California</a:t>
            </a:r>
            <a:r>
              <a:rPr lang="pt-BR" dirty="0"/>
              <a:t>) e Reinhard Selten (Universidade de Bonn, Alemanha) receberam o </a:t>
            </a:r>
            <a:r>
              <a:rPr lang="pt-BR" dirty="0" smtClean="0"/>
              <a:t>pr</a:t>
            </a:r>
            <a:r>
              <a:rPr lang="pt-BR" dirty="0"/>
              <a:t>ê</a:t>
            </a:r>
            <a:r>
              <a:rPr lang="pt-BR" dirty="0" smtClean="0"/>
              <a:t>mio </a:t>
            </a:r>
            <a:r>
              <a:rPr lang="pt-BR" dirty="0"/>
              <a:t>Nobel por suas </a:t>
            </a:r>
            <a:r>
              <a:rPr lang="pt-BR" dirty="0" smtClean="0"/>
              <a:t>contribuições </a:t>
            </a:r>
            <a:r>
              <a:rPr lang="pt-BR" dirty="0"/>
              <a:t>para a Teoria dos Jogos.</a:t>
            </a:r>
          </a:p>
        </p:txBody>
      </p:sp>
    </p:spTree>
    <p:extLst>
      <p:ext uri="{BB962C8B-B14F-4D97-AF65-F5344CB8AC3E}">
        <p14:creationId xmlns:p14="http://schemas.microsoft.com/office/powerpoint/2010/main" val="208210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Características: Jogos de soma não-constate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Não há uma solução aceita como a única.</a:t>
            </a:r>
          </a:p>
          <a:p>
            <a:r>
              <a:rPr lang="pt-BR" dirty="0" smtClean="0"/>
              <a:t>Não há uma estratégia que é preferível a todas as outras nem há resultados previsíveis.</a:t>
            </a:r>
          </a:p>
          <a:p>
            <a:r>
              <a:rPr lang="pt-BR" dirty="0" smtClean="0"/>
              <a:t>Os jogadores podem cooperar entre si.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410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Dilema do Prisioneiro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Situação:  dois assaltantes estão aguardando julgamento em celas separadas.  O promotor tem certeza que eles são culpados mas não possui provas adequadas para levá-los ao julgamento. Porém informa o seguinte:  “ se apenas um de vocês confessar o crime e testemunhar contra o outro, o que confessar será solto e o acusado seguramente pegará 20 anos de prisão. Se ambos confessarem o crime, ambos ficarão presos por 5 anos, e se nenhum dos dois confessar, terão uma pena leve, latrocínio ou posse ilegal de arma, ficando presos durante 1 ano.” O que os prisioneiros deveriam fazer?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806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1187624" y="3429000"/>
            <a:ext cx="7931152" cy="2808312"/>
          </a:xfrm>
        </p:spPr>
        <p:txBody>
          <a:bodyPr>
            <a:noAutofit/>
          </a:bodyPr>
          <a:lstStyle/>
          <a:p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Observe que:  </a:t>
            </a:r>
            <a:b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para ambos os prisioneiros a estratégia de confessar domina a estratégia de não confessar.</a:t>
            </a:r>
            <a:b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O ponto (-5, -5) representa um ponto de equilíbrio.</a:t>
            </a:r>
            <a:b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Então qual é o dilema da situação apresentada?</a:t>
            </a:r>
            <a:b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Resposta: saber que existe um outro ponto em que a pena dos dois é menor. Porém esse ponto não é um ponto de equilíbrio porque os prisioneiros podem reduzir suas penas caso blefem e  mudem suas estratégias.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4906415"/>
              </p:ext>
            </p:extLst>
          </p:nvPr>
        </p:nvGraphicFramePr>
        <p:xfrm>
          <a:off x="1259632" y="692696"/>
          <a:ext cx="7499462" cy="177060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97912"/>
                <a:gridCol w="1697912"/>
                <a:gridCol w="1697912"/>
                <a:gridCol w="2405726"/>
              </a:tblGrid>
              <a:tr h="388848">
                <a:tc rowSpan="2" gridSpan="2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marL="103514" marR="103514"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Prisioneiro</a:t>
                      </a:r>
                      <a:r>
                        <a:rPr lang="pt-BR" baseline="0" dirty="0" smtClean="0"/>
                        <a:t> 2</a:t>
                      </a:r>
                      <a:endParaRPr lang="pt-BR" dirty="0"/>
                    </a:p>
                  </a:txBody>
                  <a:tcPr marL="103514" marR="103514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 gridSpan="2"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Confessar</a:t>
                      </a:r>
                      <a:r>
                        <a:rPr lang="pt-BR" b="1" baseline="0" dirty="0" smtClean="0"/>
                        <a:t> </a:t>
                      </a:r>
                      <a:endParaRPr lang="pt-BR" b="1" dirty="0"/>
                    </a:p>
                  </a:txBody>
                  <a:tcPr marL="103514" marR="103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Não</a:t>
                      </a:r>
                      <a:r>
                        <a:rPr lang="pt-BR" b="1" baseline="0" dirty="0" smtClean="0"/>
                        <a:t> confessar</a:t>
                      </a:r>
                      <a:endParaRPr lang="pt-BR" b="1" dirty="0"/>
                    </a:p>
                  </a:txBody>
                  <a:tcPr marL="103514" marR="103514"/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Prisioneiro 1</a:t>
                      </a:r>
                      <a:endParaRPr lang="pt-BR" b="1" dirty="0"/>
                    </a:p>
                  </a:txBody>
                  <a:tcPr marL="103514" marR="103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Confessar</a:t>
                      </a:r>
                      <a:endParaRPr lang="pt-BR" b="1" dirty="0"/>
                    </a:p>
                  </a:txBody>
                  <a:tcPr marL="103514" marR="103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(-5,</a:t>
                      </a:r>
                      <a:r>
                        <a:rPr lang="pt-BR" baseline="0" dirty="0" smtClean="0"/>
                        <a:t> -5)</a:t>
                      </a:r>
                      <a:endParaRPr lang="pt-BR" dirty="0" smtClean="0"/>
                    </a:p>
                  </a:txBody>
                  <a:tcPr marL="103514" marR="103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(0, -20)</a:t>
                      </a:r>
                      <a:endParaRPr lang="pt-BR" dirty="0"/>
                    </a:p>
                  </a:txBody>
                  <a:tcPr marL="103514" marR="103514"/>
                </a:tc>
              </a:tr>
              <a:tr h="453647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Não</a:t>
                      </a:r>
                      <a:r>
                        <a:rPr lang="pt-BR" b="1" baseline="0" dirty="0" smtClean="0"/>
                        <a:t> confessar</a:t>
                      </a:r>
                      <a:endParaRPr lang="pt-BR" b="1" dirty="0"/>
                    </a:p>
                  </a:txBody>
                  <a:tcPr marL="103514" marR="103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(-20,</a:t>
                      </a:r>
                      <a:r>
                        <a:rPr lang="pt-BR" baseline="0" dirty="0" smtClean="0"/>
                        <a:t> 0)</a:t>
                      </a:r>
                      <a:endParaRPr lang="pt-BR" dirty="0"/>
                    </a:p>
                  </a:txBody>
                  <a:tcPr marL="103514" marR="103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(-1,-1)</a:t>
                      </a:r>
                      <a:endParaRPr lang="pt-BR" dirty="0"/>
                    </a:p>
                  </a:txBody>
                  <a:tcPr marL="103514" marR="10351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2587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Resultados importantes do dilema do prisioneiro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racionalidade de indivíduos atuando de acordo com seus próprios interesses não gera necessariamente uma racionalidade coletiva.</a:t>
            </a:r>
          </a:p>
          <a:p>
            <a:r>
              <a:rPr lang="pt-BR" dirty="0" smtClean="0"/>
              <a:t>Dois competidores geralmente falham em cooperar; embora haja um benefício claro na cooperação, não há garantias de que o combinado para se cooperar vai ser levado a cabo por ambas as partes.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1677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Observações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Um jogo pode ter vários equilíbrios.</a:t>
            </a:r>
          </a:p>
          <a:p>
            <a:r>
              <a:rPr lang="pt-BR" dirty="0" smtClean="0"/>
              <a:t>Um jogo tem pelo menos um equilíbrio quando estratégias mistas são permitidas.</a:t>
            </a:r>
          </a:p>
          <a:p>
            <a:r>
              <a:rPr lang="pt-BR" dirty="0" smtClean="0"/>
              <a:t>Caso só sejam consideradas estratégias puras, o jogo pode não ter equilíbrios.</a:t>
            </a:r>
          </a:p>
          <a:p>
            <a:r>
              <a:rPr lang="pt-BR" dirty="0" smtClean="0"/>
              <a:t>A definição de estratégias mistas para o caso dos jogos de soma não-constante requer a solução de problemas que podem ser formulados como problemas de programação quadrática.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49832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 é um jogo?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b="1" dirty="0" smtClean="0"/>
              <a:t>Jogo: </a:t>
            </a:r>
            <a:r>
              <a:rPr lang="pt-BR" dirty="0" smtClean="0"/>
              <a:t>situação de conflito envolvendo jogadores que buscam maximizar seus ganhos.</a:t>
            </a:r>
          </a:p>
          <a:p>
            <a:endParaRPr lang="pt-BR" dirty="0"/>
          </a:p>
          <a:p>
            <a:r>
              <a:rPr lang="pt-BR" dirty="0" smtClean="0"/>
              <a:t>Jogadores podem ser pessoas</a:t>
            </a:r>
            <a:r>
              <a:rPr lang="pt-BR" dirty="0"/>
              <a:t>, países, empresas, etc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b="1" dirty="0" smtClean="0"/>
              <a:t>Exemplos de jogos: </a:t>
            </a:r>
            <a:r>
              <a:rPr lang="pt-BR" dirty="0" smtClean="0"/>
              <a:t>campanhas (eleitorais, publicitárias), batalhas militares, jogos de mesa, disputas de mercado.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7003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 é a Teoria dos Jogos?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É uma teoria matemática que trata de  situações nas quais oponentes inteligentes, cujos objetivos são conflitantes, estão tentando superar uns aos outros. </a:t>
            </a:r>
            <a:r>
              <a:rPr lang="pt-BR" dirty="0"/>
              <a:t> </a:t>
            </a:r>
            <a:endParaRPr lang="pt-BR" dirty="0" smtClean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6492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de Jogos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Os jogos que iremos estudar no nosso curso são:</a:t>
            </a:r>
          </a:p>
          <a:p>
            <a:r>
              <a:rPr lang="pt-BR" dirty="0" smtClean="0"/>
              <a:t>1. Jogo de soma zero e dois jogadores</a:t>
            </a:r>
          </a:p>
          <a:p>
            <a:r>
              <a:rPr lang="pt-BR" dirty="0" smtClean="0"/>
              <a:t>II. Jogo de soma não constante e dois jogadores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3228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Jogos de duas pessoas e soma zero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4338540"/>
              </p:ext>
            </p:extLst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41476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Tabela de Prêmios</a:t>
            </a:r>
            <a:endParaRPr lang="pt-B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628801"/>
            <a:ext cx="7272808" cy="3456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tângulo de cantos arredondados 7"/>
          <p:cNvSpPr/>
          <p:nvPr/>
        </p:nvSpPr>
        <p:spPr>
          <a:xfrm>
            <a:off x="1403648" y="5301208"/>
            <a:ext cx="7056784" cy="129614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dirty="0" smtClean="0"/>
              <a:t>A representação indica que se A usar a estratégia i e B usar a estratégia j, o retorno para A é </a:t>
            </a:r>
            <a:r>
              <a:rPr lang="pt-BR" sz="2200" dirty="0" err="1" smtClean="0"/>
              <a:t>a</a:t>
            </a:r>
            <a:r>
              <a:rPr lang="pt-BR" sz="2200" baseline="-25000" dirty="0" err="1" smtClean="0"/>
              <a:t>ij</a:t>
            </a:r>
            <a:r>
              <a:rPr lang="pt-BR" sz="2200" dirty="0" smtClean="0"/>
              <a:t>, o que significa que o retorno para B é –</a:t>
            </a:r>
            <a:r>
              <a:rPr lang="pt-BR" sz="2200" dirty="0" err="1" smtClean="0"/>
              <a:t>a</a:t>
            </a:r>
            <a:r>
              <a:rPr lang="pt-BR" sz="2200" baseline="-25000" dirty="0" err="1"/>
              <a:t>ij</a:t>
            </a:r>
            <a:r>
              <a:rPr lang="pt-BR" sz="2200" dirty="0" smtClean="0"/>
              <a:t>.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66867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ício">
  <a:themeElements>
    <a:clrScheme name="Solstí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í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í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19318</TotalTime>
  <Words>2661</Words>
  <Application>Microsoft Office PowerPoint</Application>
  <PresentationFormat>Apresentação na tela (4:3)</PresentationFormat>
  <Paragraphs>404</Paragraphs>
  <Slides>44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44</vt:i4>
      </vt:variant>
    </vt:vector>
  </HeadingPairs>
  <TitlesOfParts>
    <vt:vector size="45" baseType="lpstr">
      <vt:lpstr>Solstício</vt:lpstr>
      <vt:lpstr>TEORIA DOS JOGOS</vt:lpstr>
      <vt:lpstr>Teoria dos Jogos - Origem</vt:lpstr>
      <vt:lpstr>Teoria dos Jogos - Origem</vt:lpstr>
      <vt:lpstr>Teoria dos Jogos - origem</vt:lpstr>
      <vt:lpstr>O que é um jogo?</vt:lpstr>
      <vt:lpstr>O que é a Teoria dos Jogos?</vt:lpstr>
      <vt:lpstr>Tipos de Jogos</vt:lpstr>
      <vt:lpstr>Jogos de duas pessoas e soma zero</vt:lpstr>
      <vt:lpstr>Tabela de Prêmios</vt:lpstr>
      <vt:lpstr>Jogos de duas pessoas e soma zero</vt:lpstr>
      <vt:lpstr>Apresentação do PowerPoint</vt:lpstr>
      <vt:lpstr>Estratégias Dominadas </vt:lpstr>
      <vt:lpstr>Solução ótima de jogos de duas pessoas e soma zero – Exemplo 1 </vt:lpstr>
      <vt:lpstr>Solução ótima de jogos de duas pessoas e soma zero - continuação Exemplo 1 </vt:lpstr>
      <vt:lpstr>Solução ótima de jogos de duas pessoas e soma zero - continuação Exemplo 1  </vt:lpstr>
      <vt:lpstr>Solução ótima de jogos de duas pessoas e soma zero - continuação Exemplo 1 </vt:lpstr>
      <vt:lpstr>Solução ótima de jogos de duas pessoas e soma zero - continuação Exemplo 1  </vt:lpstr>
      <vt:lpstr>Solução ótima de jogos de duas pessoas e soma zero - Exemplo 1I </vt:lpstr>
      <vt:lpstr>Solução ótima de jogos de duas pessoas e soma zero - continuação Exemplo 1I </vt:lpstr>
      <vt:lpstr>Solução ótima de jogos de duas pessoas e soma zero - continuação Exemplo 1I </vt:lpstr>
      <vt:lpstr>Solução ótima de jogos de duas pessoas e soma zero</vt:lpstr>
      <vt:lpstr>Solução ótima de jogos de duas pessoas e soma zero - Exemplo I1I </vt:lpstr>
      <vt:lpstr>Jogos com estratégias mistas</vt:lpstr>
      <vt:lpstr>Jogos com estratégias mistas</vt:lpstr>
      <vt:lpstr>Solução gráfica de jogos</vt:lpstr>
      <vt:lpstr>Solução gráfica de jogos - Exemplo</vt:lpstr>
      <vt:lpstr>Apresentação do PowerPoint</vt:lpstr>
      <vt:lpstr>Apresentação do PowerPoint</vt:lpstr>
      <vt:lpstr>Apresentação do PowerPoint</vt:lpstr>
      <vt:lpstr>Apresentação do PowerPoint</vt:lpstr>
      <vt:lpstr>Solução de jogos por programação linear</vt:lpstr>
      <vt:lpstr>Solução de jogos por programação linear</vt:lpstr>
      <vt:lpstr>Solução de jogos por programação linear</vt:lpstr>
      <vt:lpstr>Solução de jogos por programação linear</vt:lpstr>
      <vt:lpstr>Solução de jogos por programação linear</vt:lpstr>
      <vt:lpstr>Observação</vt:lpstr>
      <vt:lpstr>Jogos de soma não-constante</vt:lpstr>
      <vt:lpstr>Equilíbrio de Nash</vt:lpstr>
      <vt:lpstr>Como encontrar o equilíbrio de Nash num jogo?</vt:lpstr>
      <vt:lpstr>Características: Jogos de soma não-constate</vt:lpstr>
      <vt:lpstr>O Dilema do Prisioneiro</vt:lpstr>
      <vt:lpstr>Observe que:   1) para ambos os prisioneiros a estratégia de confessar domina a estratégia de não confessar. 2) O ponto (-5, -5) representa um ponto de equilíbrio.  Então qual é o dilema da situação apresentada?  Resposta: saber que existe um outro ponto em que a pena dos dois é menor. Porém esse ponto não é um ponto de equilíbrio porque os prisioneiros podem reduzir suas penas caso blefem e  mudem suas estratégias. </vt:lpstr>
      <vt:lpstr>Resultados importantes do dilema do prisioneiro</vt:lpstr>
      <vt:lpstr>Observações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TEORIA DOS JOGOS</dc:title>
  <dc:creator>Andrea</dc:creator>
  <cp:lastModifiedBy>andrea</cp:lastModifiedBy>
  <cp:revision>104</cp:revision>
  <dcterms:created xsi:type="dcterms:W3CDTF">2012-06-04T00:58:24Z</dcterms:created>
  <dcterms:modified xsi:type="dcterms:W3CDTF">2018-06-13T19:09:35Z</dcterms:modified>
</cp:coreProperties>
</file>