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309" r:id="rId4"/>
    <p:sldId id="310" r:id="rId5"/>
    <p:sldId id="311" r:id="rId6"/>
    <p:sldId id="312" r:id="rId7"/>
    <p:sldId id="263" r:id="rId8"/>
    <p:sldId id="261" r:id="rId9"/>
    <p:sldId id="259" r:id="rId10"/>
    <p:sldId id="264" r:id="rId11"/>
    <p:sldId id="266" r:id="rId12"/>
    <p:sldId id="267" r:id="rId13"/>
    <p:sldId id="268" r:id="rId14"/>
    <p:sldId id="269" r:id="rId15"/>
    <p:sldId id="272" r:id="rId16"/>
    <p:sldId id="273" r:id="rId17"/>
    <p:sldId id="274" r:id="rId18"/>
    <p:sldId id="275" r:id="rId19"/>
    <p:sldId id="276" r:id="rId20"/>
    <p:sldId id="27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13" r:id="rId33"/>
    <p:sldId id="314" r:id="rId34"/>
  </p:sldIdLst>
  <p:sldSz cx="9144000" cy="6858000" type="screen4x3"/>
  <p:notesSz cx="6858000" cy="1000125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1" autoAdjust="0"/>
    <p:restoredTop sz="94705"/>
  </p:normalViewPr>
  <p:slideViewPr>
    <p:cSldViewPr>
      <p:cViewPr varScale="1">
        <p:scale>
          <a:sx n="108" d="100"/>
          <a:sy n="108" d="100"/>
        </p:scale>
        <p:origin x="178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5099E-9C05-4EB0-BE87-C9AC336D7C56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51388"/>
            <a:ext cx="5486400" cy="45005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9960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99600"/>
            <a:ext cx="2971800" cy="500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6536E-2C8C-4E14-B1C5-327124E7AD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537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1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6536E-2C8C-4E14-B1C5-327124E7AD94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425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152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57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41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07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5337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54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481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5403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04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111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151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F3B0F-6291-4F34-ADF6-CC19778848C9}" type="datetimeFigureOut">
              <a:rPr lang="pt-BR" smtClean="0"/>
              <a:t>25/05/2018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202C5-E4BC-4AE1-8328-8D04371B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799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Programação Inteira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Disciplina: Pesquisa Operacional II</a:t>
            </a:r>
          </a:p>
        </p:txBody>
      </p:sp>
    </p:spTree>
    <p:extLst>
      <p:ext uri="{BB962C8B-B14F-4D97-AF65-F5344CB8AC3E}">
        <p14:creationId xmlns:p14="http://schemas.microsoft.com/office/powerpoint/2010/main" val="1474295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</p:spPr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1,  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𝑠𝑒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𝑖𝑡𝑒𝑚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𝑗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é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𝑐𝑜𝑙𝑜𝑐𝑎𝑑𝑜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𝑛𝑎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𝑚𝑜𝑐h𝑖𝑙𝑎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𝑖</m:t>
                            </m:r>
                          </m:e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0,                                         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𝑐𝑎𝑠𝑜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𝑐𝑜𝑛𝑡𝑟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á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𝑟𝑖𝑜</m:t>
                            </m:r>
                          </m:e>
                        </m:eqArr>
                      </m:e>
                    </m:d>
                  </m:oMath>
                </a14:m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𝑚𝑎𝑥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𝑚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pt-BR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pt-BR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≤</m:t>
                      </m:r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𝑏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≤1,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𝑗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 algn="ctr">
                  <a:buNone/>
                </a:pPr>
                <a:r>
                  <a:rPr lang="pt-BR" dirty="0"/>
                  <a:t>x é binária.</a:t>
                </a:r>
              </a:p>
            </p:txBody>
          </p:sp>
        </mc:Choice>
        <mc:Fallback xmlns="">
          <p:sp>
            <p:nvSpPr>
              <p:cNvPr id="4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190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Empacotamento em Mochilas: </a:t>
            </a:r>
            <a:r>
              <a:rPr lang="pt-BR" dirty="0"/>
              <a:t>deseja-se determinar o número mínimo de mochilas de mesma capacidade b que empacotem n itens de peso </a:t>
            </a:r>
            <a:r>
              <a:rPr lang="pt-BR" dirty="0" err="1"/>
              <a:t>w</a:t>
            </a:r>
            <a:r>
              <a:rPr lang="pt-BR" baseline="-25000" dirty="0" err="1"/>
              <a:t>j</a:t>
            </a:r>
            <a:r>
              <a:rPr lang="pt-BR" dirty="0"/>
              <a:t>.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Formulações de Problemas Clássicos</a:t>
            </a:r>
          </a:p>
        </p:txBody>
      </p:sp>
    </p:spTree>
    <p:extLst>
      <p:ext uri="{BB962C8B-B14F-4D97-AF65-F5344CB8AC3E}">
        <p14:creationId xmlns:p14="http://schemas.microsoft.com/office/powerpoint/2010/main" val="1516888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</p:spPr>
            <p:txBody>
              <a:bodyPr>
                <a:normAutofit fontScale="70000" lnSpcReduction="2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1,  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𝑠𝑒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𝑖𝑡𝑒𝑚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𝑗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é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𝑐𝑜𝑙𝑜𝑐𝑎𝑑𝑜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𝑛𝑎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𝑚𝑜𝑐h𝑖𝑙𝑎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𝑖</m:t>
                            </m:r>
                          </m:e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0,                                         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𝑐𝑎𝑠𝑜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𝑐𝑜𝑛𝑡𝑟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á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𝑟𝑖𝑜</m:t>
                            </m:r>
                          </m:e>
                        </m:eqArr>
                      </m:e>
                    </m:d>
                  </m:oMath>
                </a14:m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1,  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𝑠𝑒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𝑚𝑜𝑐h𝑖𝑙𝑎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é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𝑢𝑠𝑎𝑑𝑎</m:t>
                              </m:r>
                            </m:e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0,                  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𝑐𝑎𝑠𝑜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𝑐𝑜𝑛𝑡𝑟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á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𝑟𝑖𝑜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𝑚𝑖𝑛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pt-BR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pt-BR" b="0" i="1" smtClean="0">
                          <a:latin typeface="Cambria Math"/>
                        </a:rPr>
                        <m:t>=1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𝑗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𝑏</m:t>
                      </m:r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 algn="ctr">
                  <a:buNone/>
                </a:pPr>
                <a:r>
                  <a:rPr lang="pt-BR" dirty="0"/>
                  <a:t>x e y são binários.</a:t>
                </a:r>
              </a:p>
            </p:txBody>
          </p:sp>
        </mc:Choice>
        <mc:Fallback xmlns="">
          <p:sp>
            <p:nvSpPr>
              <p:cNvPr id="4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7550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Formulações de Problemas Clássicos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Problemas de corte unidimensional: </a:t>
            </a:r>
            <a:r>
              <a:rPr lang="pt-BR" dirty="0"/>
              <a:t>consiste em cortar barras disponíveis de tamanho único L, para a produção de m tipos de itens com tamanhos l</a:t>
            </a:r>
            <a:r>
              <a:rPr lang="pt-BR" baseline="-25000" dirty="0"/>
              <a:t>1</a:t>
            </a:r>
            <a:r>
              <a:rPr lang="pt-BR" dirty="0"/>
              <a:t>, l</a:t>
            </a:r>
            <a:r>
              <a:rPr lang="pt-BR" baseline="-25000" dirty="0"/>
              <a:t>2</a:t>
            </a:r>
            <a:r>
              <a:rPr lang="pt-BR" dirty="0"/>
              <a:t>, ..., </a:t>
            </a:r>
            <a:r>
              <a:rPr lang="pt-BR" dirty="0" err="1"/>
              <a:t>l</a:t>
            </a:r>
            <a:r>
              <a:rPr lang="pt-BR" baseline="-25000" dirty="0" err="1"/>
              <a:t>m</a:t>
            </a:r>
            <a:r>
              <a:rPr lang="pt-BR" dirty="0"/>
              <a:t>, e demandas, b</a:t>
            </a:r>
            <a:r>
              <a:rPr lang="pt-BR" baseline="-25000" dirty="0"/>
              <a:t>1</a:t>
            </a:r>
            <a:r>
              <a:rPr lang="pt-BR" dirty="0"/>
              <a:t>, b</a:t>
            </a:r>
            <a:r>
              <a:rPr lang="pt-BR" baseline="-25000" dirty="0"/>
              <a:t>2</a:t>
            </a:r>
            <a:r>
              <a:rPr lang="pt-BR" dirty="0"/>
              <a:t>,..., </a:t>
            </a:r>
            <a:r>
              <a:rPr lang="pt-BR" dirty="0" err="1"/>
              <a:t>b</a:t>
            </a:r>
            <a:r>
              <a:rPr lang="pt-BR" baseline="-25000" dirty="0" err="1"/>
              <a:t>m</a:t>
            </a:r>
            <a:r>
              <a:rPr lang="pt-BR" dirty="0"/>
              <a:t>, respectivamente. O objetivo é minimizar o número de barras usadas, dado um limite superior de barras disponíveis n.</a:t>
            </a:r>
          </a:p>
        </p:txBody>
      </p:sp>
    </p:spTree>
    <p:extLst>
      <p:ext uri="{BB962C8B-B14F-4D97-AF65-F5344CB8AC3E}">
        <p14:creationId xmlns:p14="http://schemas.microsoft.com/office/powerpoint/2010/main" val="3294664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</p:spPr>
            <p:txBody>
              <a:bodyPr>
                <a:normAutofit fontScale="70000" lnSpcReduction="2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n</m:t>
                    </m:r>
                    <m:r>
                      <a:rPr lang="pt-BR" b="0" i="0" smtClean="0">
                        <a:latin typeface="Cambria Math"/>
                      </a:rPr>
                      <m:t>ú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mero</m:t>
                    </m:r>
                    <m:r>
                      <a:rPr lang="pt-BR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de</m:t>
                    </m:r>
                    <m:r>
                      <a:rPr lang="pt-BR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vezes</m:t>
                    </m:r>
                    <m:r>
                      <a:rPr lang="pt-BR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que</m:t>
                    </m:r>
                    <m:r>
                      <a:rPr lang="pt-BR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o</m:t>
                    </m:r>
                    <m:r>
                      <a:rPr lang="pt-BR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item</m:t>
                    </m:r>
                    <m:r>
                      <a:rPr lang="pt-BR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j</m:t>
                    </m:r>
                    <m:r>
                      <a:rPr lang="pt-BR" b="0" i="0" smtClean="0">
                        <a:latin typeface="Cambria Math"/>
                      </a:rPr>
                      <m:t> é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cortado</m:t>
                    </m:r>
                    <m:r>
                      <a:rPr lang="pt-BR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na</m:t>
                    </m:r>
                    <m:r>
                      <a:rPr lang="pt-BR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barra</m:t>
                    </m:r>
                    <m:r>
                      <a:rPr lang="pt-BR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/>
                      </a:rPr>
                      <m:t>i</m:t>
                    </m:r>
                    <m:r>
                      <a:rPr lang="pt-BR" b="0" i="0" smtClean="0">
                        <a:latin typeface="Cambria Math"/>
                      </a:rPr>
                      <m:t>.</m:t>
                    </m:r>
                  </m:oMath>
                </a14:m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1,  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𝑠𝑒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𝑏𝑎𝑟𝑟𝑎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é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𝑢𝑠𝑎𝑑𝑎</m:t>
                              </m:r>
                            </m:e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0,                  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𝑐𝑎𝑠𝑜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𝑐𝑜𝑛𝑡𝑟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á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𝑟𝑖𝑜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𝑚𝑖𝑛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pt-BR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pt-BR" i="1">
                          <a:latin typeface="Cambria Math"/>
                          <a:sym typeface="Symbol"/>
                        </a:rPr>
                        <m:t></m:t>
                      </m:r>
                      <m:sSub>
                        <m:sSubPr>
                          <m:ctrlPr>
                            <a:rPr lang="pt-BR" i="1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  <a:sym typeface="Symbol"/>
                            </a:rPr>
                            <m:t>𝑏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sym typeface="Symbol"/>
                            </a:rPr>
                            <m:t>𝑗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𝑗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𝑚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𝐿</m:t>
                      </m:r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sub>
                      </m:sSub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 algn="ctr">
                  <a:buNone/>
                </a:pPr>
                <a:r>
                  <a:rPr lang="pt-BR" dirty="0"/>
                  <a:t>x é um inteiro positivo e y é binário.</a:t>
                </a:r>
              </a:p>
            </p:txBody>
          </p:sp>
        </mc:Choice>
        <mc:Fallback xmlns="">
          <p:sp>
            <p:nvSpPr>
              <p:cNvPr id="4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  <a:blipFill rotWithShape="1">
                <a:blip r:embed="rId2"/>
                <a:stretch>
                  <a:fillRect l="-783" t="-4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6365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Formulações de Problemas Clássicos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Problemas de caixeiro viajante: </a:t>
            </a:r>
            <a:r>
              <a:rPr lang="pt-BR" dirty="0"/>
              <a:t>envolve um conjunto de cidades, em que o caixeiro sai de uma cidade base, visita todas as cidades ou um subconjunto delas somente uma vez, e retorna à cidade base de modo a otimizar um ou mais objetivos.</a:t>
            </a:r>
          </a:p>
        </p:txBody>
      </p:sp>
    </p:spTree>
    <p:extLst>
      <p:ext uri="{BB962C8B-B14F-4D97-AF65-F5344CB8AC3E}">
        <p14:creationId xmlns:p14="http://schemas.microsoft.com/office/powerpoint/2010/main" val="3733650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Caixeiro-viajante - distância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 (V, E) um grafo completo ponderado não orientado com n vértices. Suponha que G é completo. O problema consiste em determinar o ciclo hamiltoniano ou rota, de distância mínima.</a:t>
            </a:r>
          </a:p>
          <a:p>
            <a:r>
              <a:rPr lang="pt-BR" dirty="0" err="1"/>
              <a:t>c</a:t>
            </a:r>
            <a:r>
              <a:rPr lang="pt-BR" baseline="-25000" dirty="0" err="1"/>
              <a:t>ij</a:t>
            </a:r>
            <a:r>
              <a:rPr lang="pt-BR" baseline="-25000" dirty="0"/>
              <a:t> </a:t>
            </a:r>
            <a:r>
              <a:rPr lang="pt-BR" dirty="0"/>
              <a:t>= distância entre as cidades i e j.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7012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</p:spPr>
            <p:txBody>
              <a:bodyPr>
                <a:normAutofit fontScale="62500" lnSpcReduction="2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𝑖𝑗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1,  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𝑠𝑒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𝑐𝑎𝑖𝑥𝑒𝑖𝑟𝑜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𝑣𝑎𝑖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𝑑𝑖𝑟𝑒𝑡𝑎𝑚𝑒𝑛𝑡𝑒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𝑑𝑎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𝑐𝑖𝑑𝑎𝑑𝑒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𝑐𝑖𝑑𝑎𝑑𝑒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𝑗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,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≠</m:t>
                            </m:r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𝑗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0,                                         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𝑐𝑎𝑠𝑜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𝑐𝑜𝑛𝑡𝑟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á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𝑟𝑖𝑜</m:t>
                            </m:r>
                          </m:e>
                        </m:eqArr>
                      </m:e>
                    </m:d>
                  </m:oMath>
                </a14:m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𝑚𝑖𝑛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&gt;1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pt-BR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&lt;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𝑗𝑖</m:t>
                              </m:r>
                            </m:sub>
                          </m:sSub>
                          <m:r>
                            <a:rPr lang="pt-BR" b="0" i="1" smtClean="0">
                              <a:latin typeface="Cambria Math"/>
                            </a:rPr>
                            <m:t>+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BR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&gt;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pt-BR" i="1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  <m:r>
                        <a:rPr lang="pt-BR" b="0" i="1" smtClean="0">
                          <a:latin typeface="Cambria Math"/>
                        </a:rPr>
                        <m:t>=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2, 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𝑛</m:t>
                      </m:r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pt-BR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∈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𝑆</m:t>
                                  </m:r>
                                </m:e>
                                <m:e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&gt;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e>
                              </m:eqAr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𝑖𝑗</m:t>
                                  </m:r>
                                </m:sub>
                              </m:sSub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𝑆</m:t>
                                  </m:r>
                                </m:e>
                              </m:d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−1, 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 ⊂ 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𝑉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, 3≤|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|≤</m:t>
                              </m:r>
                              <m:d>
                                <m:dPr>
                                  <m:begChr m:val="⌊"/>
                                  <m:endChr m:val="⌋"/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</m:num>
                                    <m:den>
                                      <m:r>
                                        <a:rPr lang="pt-BR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 algn="ctr">
                  <a:buNone/>
                </a:pPr>
                <a:r>
                  <a:rPr lang="pt-BR" dirty="0"/>
                  <a:t>x é binária e S é uma </a:t>
                </a:r>
                <a:r>
                  <a:rPr lang="pt-BR" dirty="0" err="1"/>
                  <a:t>sub-rota</a:t>
                </a:r>
                <a:r>
                  <a:rPr lang="pt-BR" dirty="0"/>
                  <a:t>.</a:t>
                </a:r>
              </a:p>
            </p:txBody>
          </p:sp>
        </mc:Choice>
        <mc:Fallback>
          <p:sp>
            <p:nvSpPr>
              <p:cNvPr id="4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  <a:blipFill>
                <a:blip r:embed="rId2"/>
                <a:stretch>
                  <a:fillRect l="-2819" t="-2638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8712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Caixeiro-viajante - distância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 (V, E) um grafo completo ponderado orientado com n vértices, </a:t>
            </a:r>
            <a:r>
              <a:rPr lang="pt-BR" dirty="0" err="1"/>
              <a:t>c</a:t>
            </a:r>
            <a:r>
              <a:rPr lang="pt-BR" baseline="-25000" dirty="0" err="1"/>
              <a:t>ij</a:t>
            </a:r>
            <a:r>
              <a:rPr lang="pt-BR" baseline="-25000" dirty="0"/>
              <a:t> </a:t>
            </a:r>
            <a:r>
              <a:rPr lang="pt-BR" dirty="0">
                <a:sym typeface="Symbol"/>
              </a:rPr>
              <a:t> </a:t>
            </a:r>
            <a:r>
              <a:rPr lang="pt-BR" dirty="0" err="1">
                <a:sym typeface="Symbol"/>
              </a:rPr>
              <a:t>c</a:t>
            </a:r>
            <a:r>
              <a:rPr lang="pt-BR" baseline="-25000" dirty="0" err="1">
                <a:sym typeface="Symbol"/>
              </a:rPr>
              <a:t>ji</a:t>
            </a:r>
            <a:r>
              <a:rPr lang="pt-BR" dirty="0">
                <a:sym typeface="Symbol"/>
              </a:rPr>
              <a:t>.</a:t>
            </a:r>
            <a:endParaRPr lang="pt-BR" dirty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2890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𝑚𝑖𝑛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brk m:alnAt="23"/>
                                    </m:rPr>
                                    <a:rPr lang="pt-BR" b="0" i="1" smtClean="0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=1</m:t>
                                  </m:r>
                                </m:e>
                                <m:e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≠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e>
                              </m:eqArr>
                            </m:sub>
                            <m:sup>
                              <m:r>
                                <a:rPr lang="pt-BR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pt-BR" b="0" dirty="0"/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pt-BR" b="0" i="1" smtClean="0">
                          <a:latin typeface="Cambria Math"/>
                        </a:rPr>
                        <m:t>=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1, 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𝑗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𝑗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pt-BR" i="1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i="1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i="1">
                                  <a:latin typeface="Cambria Math"/>
                                </a:rPr>
                                <m:t>𝑖𝑗</m:t>
                              </m:r>
                            </m:sub>
                          </m:sSub>
                        </m:e>
                      </m:nary>
                      <m:r>
                        <a:rPr lang="pt-BR" i="1">
                          <a:latin typeface="Cambria Math"/>
                        </a:rPr>
                        <m:t>=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1,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=1,…,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,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𝑖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𝑗</m:t>
                      </m:r>
                    </m:oMath>
                  </m:oMathPara>
                </a14:m>
                <a:endParaRPr lang="pt-BR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pt-BR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𝑆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pt-BR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∈</m:t>
                                  </m:r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𝑆</m:t>
                                  </m:r>
                                </m:e>
                                <m:e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&gt;</m:t>
                                  </m:r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e>
                              </m:eqAr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𝑖𝑗</m:t>
                                  </m:r>
                                </m:sub>
                              </m:sSub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pt-BR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𝑆</m:t>
                                  </m:r>
                                </m:e>
                              </m:d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−1, 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 ⊂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  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𝑉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, 2≤|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|≤</m:t>
                              </m:r>
                              <m:d>
                                <m:dPr>
                                  <m:begChr m:val="⌊"/>
                                  <m:endChr m:val="⌋"/>
                                  <m:ctrlPr>
                                    <a:rPr lang="pt-BR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i="1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</m:num>
                                    <m:den>
                                      <m:r>
                                        <a:rPr lang="pt-BR" i="1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pt-BR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 algn="ctr">
                  <a:buNone/>
                </a:pPr>
                <a:r>
                  <a:rPr lang="pt-BR" dirty="0"/>
                  <a:t>x é binária e S é uma </a:t>
                </a:r>
                <a:r>
                  <a:rPr lang="pt-BR" dirty="0" err="1"/>
                  <a:t>sub-rota</a:t>
                </a:r>
                <a:r>
                  <a:rPr lang="pt-BR" dirty="0"/>
                  <a:t>.</a:t>
                </a:r>
              </a:p>
            </p:txBody>
          </p:sp>
        </mc:Choice>
        <mc:Fallback xmlns="">
          <p:sp>
            <p:nvSpPr>
              <p:cNvPr id="4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404664"/>
                <a:ext cx="8562109" cy="5721499"/>
              </a:xfrm>
              <a:blipFill rotWithShape="1">
                <a:blip r:embed="rId2"/>
                <a:stretch>
                  <a:fillRect b="-31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4249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Programação Inteira (PI)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b="1" dirty="0"/>
              <a:t>Definição: </a:t>
            </a:r>
            <a:r>
              <a:rPr lang="pt-BR" dirty="0"/>
              <a:t>A PI é uma programação matemática na qual algumas ou todas as variáveis estão restritas a valores inteiros.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Um problema com variáveis inteiras e reais é chamado problema de </a:t>
            </a:r>
            <a:r>
              <a:rPr lang="pt-BR" b="1" dirty="0"/>
              <a:t>programação inteira mista </a:t>
            </a:r>
            <a:r>
              <a:rPr lang="pt-BR" dirty="0"/>
              <a:t>(PIM).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Caso todas as variáveis assumem valores 0 ou 1, tem-se um problema de </a:t>
            </a:r>
            <a:r>
              <a:rPr lang="pt-BR" b="1" dirty="0"/>
              <a:t>programação 0-1</a:t>
            </a:r>
            <a:r>
              <a:rPr lang="pt-BR" dirty="0"/>
              <a:t> ou </a:t>
            </a:r>
            <a:r>
              <a:rPr lang="pt-BR" b="1" dirty="0"/>
              <a:t>binária</a:t>
            </a:r>
            <a:r>
              <a:rPr lang="pt-BR" dirty="0"/>
              <a:t> (PIB).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55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Problemas de logística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Roteamento de Veículos</a:t>
            </a:r>
          </a:p>
          <a:p>
            <a:r>
              <a:rPr lang="pt-BR" b="1" dirty="0"/>
              <a:t>Localização de facilidades</a:t>
            </a:r>
          </a:p>
        </p:txBody>
      </p:sp>
    </p:spTree>
    <p:extLst>
      <p:ext uri="{BB962C8B-B14F-4D97-AF65-F5344CB8AC3E}">
        <p14:creationId xmlns:p14="http://schemas.microsoft.com/office/powerpoint/2010/main" val="398856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Problema de Roteamento de Veículos (PRV)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PRV envolvem o projeto de rotas de entrega e/ou coleta de custo mínimo de um ou mais depósitos para um nº de clientes, sujeito a restrições adicionais.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20760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PRV clássico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G(N, E) é um grafo orientado onde N = C </a:t>
            </a:r>
            <a:r>
              <a:rPr lang="pt-BR" dirty="0">
                <a:sym typeface="Symbol"/>
              </a:rPr>
              <a:t> {0, n+1}, C = {1, ..., n} é o conjunto de nós que representam os clientes, e 0, n + 1 são os nós que representam o depósito. E = {(i, j): i, j  N, i  j, i  n + 1, j  0} corresponde aos arcos associados às conexões entre nós.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87485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PRV clássico - observações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925144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Nenhum arco termina no nó 0 e nenhum começa no nó n + 1.</a:t>
            </a:r>
          </a:p>
          <a:p>
            <a:r>
              <a:rPr lang="pt-BR" dirty="0"/>
              <a:t>Todas as rotas começam em 0 e terminam em n + 1.</a:t>
            </a:r>
          </a:p>
          <a:p>
            <a:r>
              <a:rPr lang="pt-BR" dirty="0"/>
              <a:t>Um custo </a:t>
            </a:r>
            <a:r>
              <a:rPr lang="pt-BR" dirty="0" err="1"/>
              <a:t>c</a:t>
            </a:r>
            <a:r>
              <a:rPr lang="pt-BR" baseline="-25000" dirty="0" err="1"/>
              <a:t>ij</a:t>
            </a:r>
            <a:r>
              <a:rPr lang="pt-BR" baseline="-25000" dirty="0"/>
              <a:t> </a:t>
            </a:r>
            <a:r>
              <a:rPr lang="pt-BR" dirty="0"/>
              <a:t>e um tempo de viagem </a:t>
            </a:r>
            <a:r>
              <a:rPr lang="pt-BR" dirty="0" err="1"/>
              <a:t>t</a:t>
            </a:r>
            <a:r>
              <a:rPr lang="pt-BR" baseline="-25000" dirty="0" err="1"/>
              <a:t>ij</a:t>
            </a:r>
            <a:r>
              <a:rPr lang="pt-BR" baseline="-25000" dirty="0"/>
              <a:t> </a:t>
            </a:r>
            <a:r>
              <a:rPr lang="pt-BR" dirty="0"/>
              <a:t>estão associados a cada arco (i, j) </a:t>
            </a:r>
            <a:r>
              <a:rPr lang="pt-BR" dirty="0">
                <a:sym typeface="Symbol"/>
              </a:rPr>
              <a:t> E.</a:t>
            </a:r>
          </a:p>
          <a:p>
            <a:r>
              <a:rPr lang="pt-BR" dirty="0">
                <a:sym typeface="Symbol"/>
              </a:rPr>
              <a:t>O tempo de viagem </a:t>
            </a:r>
            <a:r>
              <a:rPr lang="pt-BR" dirty="0" err="1">
                <a:sym typeface="Symbol"/>
              </a:rPr>
              <a:t>t</a:t>
            </a:r>
            <a:r>
              <a:rPr lang="pt-BR" baseline="-25000" dirty="0" err="1"/>
              <a:t>ij</a:t>
            </a:r>
            <a:r>
              <a:rPr lang="pt-BR" baseline="-25000" dirty="0"/>
              <a:t> </a:t>
            </a:r>
            <a:r>
              <a:rPr lang="pt-BR" dirty="0">
                <a:sym typeface="Symbol"/>
              </a:rPr>
              <a:t>inclui o tempo de serviço do cliente i.</a:t>
            </a:r>
          </a:p>
          <a:p>
            <a:r>
              <a:rPr lang="pt-BR" dirty="0">
                <a:sym typeface="Symbol"/>
              </a:rPr>
              <a:t>Cada cliente i tem uma demanda </a:t>
            </a:r>
            <a:r>
              <a:rPr lang="pt-BR" dirty="0" err="1">
                <a:sym typeface="Symbol"/>
              </a:rPr>
              <a:t>d</a:t>
            </a:r>
            <a:r>
              <a:rPr lang="pt-BR" baseline="-25000" dirty="0" err="1"/>
              <a:t>i</a:t>
            </a:r>
            <a:r>
              <a:rPr lang="pt-BR" dirty="0">
                <a:sym typeface="Symbol"/>
              </a:rPr>
              <a:t>.</a:t>
            </a:r>
          </a:p>
          <a:p>
            <a:r>
              <a:rPr lang="pt-BR" dirty="0">
                <a:sym typeface="Symbol"/>
              </a:rPr>
              <a:t>Um conjunto K de veículos idênticos, cada veículo k  K com capacidade Q, está situado no depósito.</a:t>
            </a:r>
          </a:p>
          <a:p>
            <a:r>
              <a:rPr lang="pt-BR" dirty="0">
                <a:sym typeface="Symbol"/>
              </a:rPr>
              <a:t>O objetivo é minimizar o custo total de viagens.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18141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PRV clássico - restrições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Cada rota inicia e termina no depósito.</a:t>
            </a:r>
          </a:p>
          <a:p>
            <a:r>
              <a:rPr lang="pt-BR" dirty="0"/>
              <a:t>Cada cliente pertence somente a uma rota.</a:t>
            </a:r>
          </a:p>
          <a:p>
            <a:r>
              <a:rPr lang="pt-BR" dirty="0"/>
              <a:t>A demanda total de uma rota não pode exceder a capacidade Q do veículo.</a:t>
            </a:r>
          </a:p>
          <a:p>
            <a:r>
              <a:rPr lang="pt-BR" dirty="0"/>
              <a:t>O tempo de viagem de uma rota não pode exceder o limite D.</a:t>
            </a:r>
          </a:p>
        </p:txBody>
      </p:sp>
    </p:spTree>
    <p:extLst>
      <p:ext uri="{BB962C8B-B14F-4D97-AF65-F5344CB8AC3E}">
        <p14:creationId xmlns:p14="http://schemas.microsoft.com/office/powerpoint/2010/main" val="1078795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79513" y="188640"/>
                <a:ext cx="8839796" cy="6669360"/>
              </a:xfrm>
            </p:spPr>
            <p:txBody>
              <a:bodyPr>
                <a:normAutofit fontScale="47500" lnSpcReduction="2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𝑖𝑗𝑘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1,  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𝑠𝑒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𝑣𝑒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í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𝑐𝑢𝑙𝑜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𝑝𝑒𝑟𝑐𝑜𝑟𝑟𝑒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𝑎𝑟𝑐𝑜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d>
                              <m:dPr>
                                <m:ctrlP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pt-BR" b="0" i="1" smtClean="0"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pt-BR" b="0" i="1" smtClean="0"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pt-BR" b="0" i="1" smtClean="0">
                                    <a:latin typeface="Cambria Math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pt-BR" b="0" i="1" smtClean="0">
                                <a:latin typeface="Cambria Math"/>
                              </a:rPr>
                              <m:t>,  </m:t>
                            </m:r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∀</m:t>
                            </m:r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𝐾</m:t>
                            </m:r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, ∀</m:t>
                            </m:r>
                            <m:d>
                              <m:dPr>
                                <m:ctrlPr>
                                  <a:rPr lang="pt-BR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pt-BR" b="0" i="1" smtClean="0">
                                    <a:latin typeface="Cambria Math"/>
                                    <a:ea typeface="Cambria Math"/>
                                  </a:rPr>
                                  <m:t>𝑖</m:t>
                                </m:r>
                                <m:r>
                                  <a:rPr lang="pt-BR" b="0" i="1" smtClean="0">
                                    <a:latin typeface="Cambria Math"/>
                                    <a:ea typeface="Cambria Math"/>
                                  </a:rPr>
                                  <m:t>, </m:t>
                                </m:r>
                                <m:r>
                                  <a:rPr lang="pt-BR" b="0" i="1" smtClean="0">
                                    <a:latin typeface="Cambria Math"/>
                                    <a:ea typeface="Cambria Math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𝐸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0,                                         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𝑐𝑎𝑠𝑜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𝑐𝑜𝑛𝑡𝑟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á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𝑟𝑖𝑜</m:t>
                            </m:r>
                          </m:e>
                        </m:eqArr>
                      </m:e>
                    </m:d>
                  </m:oMath>
                </a14:m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𝑚𝑖𝑛</m:t>
                      </m:r>
                      <m:nary>
                        <m:naryPr>
                          <m:chr m:val="∑"/>
                          <m:supHide m:val="on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𝐾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,</m:t>
                              </m:r>
                              <m:r>
                                <m:rPr>
                                  <m:brk m:alnAt="23"/>
                                </m:rP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)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𝐸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𝑖𝑗𝑘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pt-BR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𝑘</m:t>
                          </m:r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𝐾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pt-BR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∈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𝑁</m:t>
                                  </m:r>
                                </m:e>
                                <m:e/>
                              </m:eqAr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/>
                                      <a:ea typeface="Cambria Math"/>
                                    </a:rPr>
                                    <m:t>𝑖𝑗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𝑘</m:t>
                                  </m:r>
                                </m:sub>
                              </m:sSub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=1, ∀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𝐶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pt-BR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𝐶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nary>
                            <m:naryPr>
                              <m:chr m:val="∑"/>
                              <m:supHide m:val="on"/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BR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pt-BR" i="1" smtClean="0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t-B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𝑖</m:t>
                                  </m:r>
                                  <m:r>
                                    <a:rPr lang="pt-BR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pt-BR" b="0" i="1" smtClean="0">
                                      <a:latin typeface="Cambria Math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  <m:r>
                        <a:rPr lang="pt-BR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𝑄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,  ∀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𝐾</m:t>
                      </m:r>
                    </m:oMath>
                  </m:oMathPara>
                </a14:m>
                <a:endParaRPr lang="pt-BR" b="0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i="1">
                              <a:latin typeface="Cambria Math"/>
                            </a:rPr>
                            <m:t>𝑖</m:t>
                          </m:r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𝑁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pt-BR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t-BR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𝑖𝑗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pt-BR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pt-BR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i="1">
                                      <a:latin typeface="Cambria Math"/>
                                    </a:rPr>
                                    <m:t>𝑖𝑗𝑘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  <m:r>
                        <a:rPr lang="pt-BR" i="1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𝐷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,  ∀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𝐾</m:t>
                      </m:r>
                    </m:oMath>
                  </m:oMathPara>
                </a14:m>
                <a:endParaRPr lang="pt-BR" b="0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𝑁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0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𝑗𝑘</m:t>
                              </m:r>
                            </m:sub>
                          </m:sSub>
                        </m:e>
                      </m:nary>
                      <m:r>
                        <a:rPr lang="pt-BR" b="0" i="1" smtClean="0">
                          <a:latin typeface="Cambria Math"/>
                        </a:rPr>
                        <m:t>=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1,             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∀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𝐾</m:t>
                      </m:r>
                    </m:oMath>
                  </m:oMathPara>
                </a14:m>
                <a:endParaRPr lang="pt-BR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𝑁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𝑖h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pt-BR" b="0" i="1" smtClean="0"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supHide m:val="on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i="1">
                              <a:latin typeface="Cambria Math"/>
                            </a:rPr>
                            <m:t>𝑗</m:t>
                          </m:r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i="1">
                              <a:latin typeface="Cambria Math"/>
                              <a:ea typeface="Cambria Math"/>
                            </a:rPr>
                            <m:t>𝑁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h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𝑗𝑘</m:t>
                              </m:r>
                            </m:sub>
                          </m:sSub>
                        </m:e>
                      </m:nary>
                      <m:r>
                        <a:rPr lang="pt-BR" i="1">
                          <a:latin typeface="Cambria Math"/>
                        </a:rPr>
                        <m:t>=</m:t>
                      </m:r>
                      <m:r>
                        <a:rPr lang="pt-BR" b="0" i="1" smtClean="0">
                          <a:latin typeface="Cambria Math"/>
                        </a:rPr>
                        <m:t>0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    ∀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h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𝐶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, ∀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𝑘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pt-BR" i="1">
                          <a:latin typeface="Cambria Math"/>
                          <a:ea typeface="Cambria Math"/>
                        </a:rPr>
                        <m:t>𝐾</m:t>
                      </m:r>
                    </m:oMath>
                  </m:oMathPara>
                </a14:m>
                <a:endParaRPr lang="pt-BR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endParaRPr lang="pt-BR" i="1" dirty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pt-BR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pt-BR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pt-BR" b="0" i="1" smtClean="0">
                              <a:latin typeface="Cambria Math"/>
                              <a:ea typeface="Cambria Math"/>
                            </a:rPr>
                            <m:t>𝑆</m:t>
                          </m:r>
                        </m:sub>
                        <m:sup/>
                        <m:e>
                          <m:nary>
                            <m:naryPr>
                              <m:chr m:val="∑"/>
                              <m:supHide m:val="on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brk m:alnAt="7"/>
                                    </m:rP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∈</m:t>
                                  </m:r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𝑆</m:t>
                                  </m:r>
                                </m:e>
                                <m:e/>
                              </m:eqAr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𝑖𝑗𝑘</m:t>
                                  </m:r>
                                </m:sub>
                              </m:sSub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𝑆</m:t>
                                  </m:r>
                                </m:e>
                              </m:d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−1, 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 ⊂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𝐶</m:t>
                              </m:r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,2≤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pt-BR" b="0" i="1" smtClean="0">
                                      <a:latin typeface="Cambria Math"/>
                                      <a:ea typeface="Cambria Math"/>
                                    </a:rPr>
                                    <m:t>𝑆</m:t>
                                  </m:r>
                                </m:e>
                              </m:d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d>
                                <m:dPr>
                                  <m:begChr m:val="⌊"/>
                                  <m:endChr m:val="⌋"/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t-BR" b="0" i="1" smtClean="0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</m:num>
                                    <m:den>
                                      <m:r>
                                        <a:rPr lang="pt-BR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pt-BR" b="0" i="1" smtClean="0">
                                  <a:latin typeface="Cambria Math"/>
                                  <a:ea typeface="Cambria Math"/>
                                </a:rPr>
                                <m:t>,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∀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∈</m:t>
                              </m:r>
                              <m:r>
                                <a:rPr lang="pt-BR" i="1">
                                  <a:latin typeface="Cambria Math"/>
                                  <a:ea typeface="Cambria Math"/>
                                </a:rPr>
                                <m:t>𝐾</m:t>
                              </m:r>
                              <m:r>
                                <m:rPr>
                                  <m:nor/>
                                </m:rPr>
                                <a:rPr lang="pt-BR" i="1" dirty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endParaRPr lang="pt-BR" b="0" dirty="0">
                  <a:ea typeface="Cambria Math"/>
                </a:endParaRPr>
              </a:p>
              <a:p>
                <a:pPr marL="0" indent="0" algn="ctr">
                  <a:buNone/>
                </a:pPr>
                <a:r>
                  <a:rPr lang="pt-BR" dirty="0"/>
                  <a:t>x é binária.</a:t>
                </a:r>
              </a:p>
            </p:txBody>
          </p:sp>
        </mc:Choice>
        <mc:Fallback>
          <p:sp>
            <p:nvSpPr>
              <p:cNvPr id="4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3" y="188640"/>
                <a:ext cx="8839796" cy="6669360"/>
              </a:xfrm>
              <a:blipFill>
                <a:blip r:embed="rId2"/>
                <a:stretch>
                  <a:fillRect l="-143" t="-1673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00583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Problema da Localização de facilidades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P-medianas</a:t>
            </a:r>
          </a:p>
          <a:p>
            <a:r>
              <a:rPr lang="pt-BR" dirty="0"/>
              <a:t>P-centros</a:t>
            </a:r>
          </a:p>
          <a:p>
            <a:r>
              <a:rPr lang="pt-BR" dirty="0"/>
              <a:t>P-medianas e P-centros com capacidade limitada</a:t>
            </a:r>
          </a:p>
          <a:p>
            <a:r>
              <a:rPr lang="pt-BR" dirty="0"/>
              <a:t>P-medianas e P-centros com capacidade ilimitada</a:t>
            </a:r>
          </a:p>
          <a:p>
            <a:r>
              <a:rPr lang="pt-BR" dirty="0"/>
              <a:t>Localização de instalações com capacidade limitada</a:t>
            </a:r>
          </a:p>
          <a:p>
            <a:r>
              <a:rPr lang="pt-BR" dirty="0"/>
              <a:t>Localização de facilidades com capacidade limitada e fonte única.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31566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Problema da Localização de facilidades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pt-BR" dirty="0"/>
                  <a:t>J = conjunto de nós j que representam os clientes, j = 1, ..., n</a:t>
                </a:r>
              </a:p>
              <a:p>
                <a:r>
                  <a:rPr lang="pt-BR" dirty="0"/>
                  <a:t>I = conjunto de locais i candidatos à localização de facilidades, i = 1, ..., m</a:t>
                </a:r>
              </a:p>
              <a:p>
                <a:r>
                  <a:rPr lang="pt-BR" dirty="0" err="1"/>
                  <a:t>d</a:t>
                </a:r>
                <a:r>
                  <a:rPr lang="pt-BR" baseline="-25000" dirty="0" err="1"/>
                  <a:t>ij</a:t>
                </a:r>
                <a:r>
                  <a:rPr lang="pt-BR" dirty="0"/>
                  <a:t> = distância do cliente j à facilidade localizada em i.</a:t>
                </a:r>
              </a:p>
              <a:p>
                <a:r>
                  <a:rPr lang="pt-BR" dirty="0" err="1"/>
                  <a:t>c</a:t>
                </a:r>
                <a:r>
                  <a:rPr lang="pt-BR" baseline="-25000" dirty="0" err="1"/>
                  <a:t>ij</a:t>
                </a:r>
                <a:r>
                  <a:rPr lang="pt-BR" dirty="0"/>
                  <a:t> = custo de atender a demanda </a:t>
                </a:r>
                <a:r>
                  <a:rPr lang="pt-BR" dirty="0" err="1"/>
                  <a:t>q</a:t>
                </a:r>
                <a:r>
                  <a:rPr lang="pt-BR" baseline="-25000" dirty="0" err="1"/>
                  <a:t>j</a:t>
                </a:r>
                <a:r>
                  <a:rPr lang="pt-BR" dirty="0"/>
                  <a:t> a partir de uma facilidade localizada em i</a:t>
                </a:r>
              </a:p>
              <a:p>
                <a:pPr marL="0" indent="0">
                  <a:buNone/>
                </a:pPr>
                <a:endParaRPr lang="pt-BR" i="1" dirty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pt-BR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pt-BR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1,  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𝑠𝑒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𝑓𝑎𝑐𝑖𝑙𝑖𝑑𝑎𝑑𝑒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é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𝑎𝑏𝑒𝑟𝑡𝑎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𝑛𝑜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𝑙𝑜𝑐𝑎𝑙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pt-BR" i="1">
                                  <a:latin typeface="Cambria Math"/>
                                </a:rPr>
                                <m:t>0,  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          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                         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𝑐𝑎𝑠𝑜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𝑐𝑜𝑛𝑡𝑟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á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𝑟𝑖𝑜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/>
                            </a:rPr>
                            <m:t>𝑥</m:t>
                          </m:r>
                        </m:e>
                        <m:sub>
                          <m:r>
                            <a:rPr lang="pt-BR" i="1">
                              <a:latin typeface="Cambria Math"/>
                            </a:rPr>
                            <m:t>𝑖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</m:sub>
                      </m:sSub>
                      <m:r>
                        <a:rPr lang="pt-BR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pt-BR" i="1">
                                  <a:latin typeface="Cambria Math"/>
                                </a:rPr>
                                <m:t>1,  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𝑠𝑒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𝑜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𝑐𝑙𝑖𝑒𝑛𝑡𝑒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é 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𝑎𝑙𝑜𝑐𝑎𝑑𝑜</m:t>
                              </m:r>
                              <m:r>
                                <a:rPr lang="pt-BR" b="0" i="1" smtClean="0">
                                  <a:latin typeface="Cambria Math"/>
                                </a:rPr>
                                <m:t> à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𝑓𝑎𝑐𝑖𝑙𝑖𝑑𝑎𝑑𝑒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𝑎𝑏𝑒𝑟𝑡𝑎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𝑛𝑜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𝑙𝑜𝑐𝑎𝑙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𝑖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</m:t>
                              </m:r>
                            </m:e>
                            <m:e>
                              <m:r>
                                <a:rPr lang="pt-BR" i="1">
                                  <a:latin typeface="Cambria Math"/>
                                </a:rPr>
                                <m:t>0,                                         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𝑐𝑎𝑠𝑜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𝑐𝑜𝑛𝑡𝑟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á</m:t>
                              </m:r>
                              <m:r>
                                <a:rPr lang="pt-BR" i="1">
                                  <a:latin typeface="Cambria Math"/>
                                </a:rPr>
                                <m:t>𝑟𝑖𝑜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25144"/>
              </a:xfrm>
              <a:blipFill rotWithShape="1">
                <a:blip r:embed="rId2"/>
                <a:stretch>
                  <a:fillRect l="-815" t="-1983" r="-7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70050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P-medianas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Envolve a localização de p facilidades e a designação de clientes a facilidades, de modo a minimizar a soma das distâncias de clientes a facilidades. Permite-se que os nós das instalações estejam em qualquer lugar dos arcos que ligam nós dos clientes, incluindo os nós dos clientes.</a:t>
            </a:r>
          </a:p>
        </p:txBody>
      </p:sp>
    </p:spTree>
    <p:extLst>
      <p:ext uri="{BB962C8B-B14F-4D97-AF65-F5344CB8AC3E}">
        <p14:creationId xmlns:p14="http://schemas.microsoft.com/office/powerpoint/2010/main" val="32404087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P-medianas - Formulação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0" y="1556792"/>
                <a:ext cx="5004048" cy="5184576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pt-BR" i="1" smtClean="0">
                        <a:latin typeface="Cambria Math"/>
                      </a:rPr>
                      <m:t>𝑚𝑖𝑛</m:t>
                    </m:r>
                    <m:nary>
                      <m:naryPr>
                        <m:chr m:val="∑"/>
                        <m:supHide m:val="on"/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pt-BR" b="0" i="1" smtClean="0">
                            <a:latin typeface="Cambria Math"/>
                          </a:rPr>
                          <m:t>𝑖</m:t>
                        </m:r>
                        <m:r>
                          <a:rPr lang="pt-BR" i="1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𝐼</m:t>
                        </m:r>
                      </m:sub>
                      <m:sup/>
                      <m:e>
                        <m:nary>
                          <m:naryPr>
                            <m:chr m:val="∑"/>
                            <m:supHide m:val="on"/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pt-BR" i="1">
                                <a:latin typeface="Cambria Math"/>
                              </a:rPr>
                              <m:t>𝑗</m:t>
                            </m:r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𝐽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i="1">
                                    <a:latin typeface="Cambria Math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pt-BR" i="1">
                                    <a:latin typeface="Cambria Math"/>
                                  </a:rPr>
                                  <m:t>𝑖𝑗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pt-BR" i="1">
                                    <a:latin typeface="Cambria Math"/>
                                  </a:rPr>
                                  <m:t>𝑖𝑗</m:t>
                                </m:r>
                              </m:sub>
                            </m:sSub>
                          </m:e>
                        </m:nary>
                      </m:e>
                    </m:nary>
                  </m:oMath>
                </a14:m>
                <a:r>
                  <a:rPr lang="pt-BR" dirty="0"/>
                  <a:t>	(1)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pt-BR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>
                        <m:eqArr>
                          <m:eqArrPr>
                            <m:ctrlPr>
                              <a:rPr lang="pt-BR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eqArrPr>
                          <m:e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𝐽</m:t>
                            </m:r>
                          </m:e>
                          <m:e/>
                        </m:eqArr>
                      </m:sub>
                      <m:sup/>
                      <m:e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𝑖𝑗</m:t>
                            </m:r>
                          </m:sub>
                        </m:sSub>
                        <m:r>
                          <a:rPr lang="pt-BR" i="1">
                            <a:latin typeface="Cambria Math"/>
                            <a:ea typeface="Cambria Math"/>
                          </a:rPr>
                          <m:t>=1, ∀</m:t>
                        </m:r>
                        <m:r>
                          <a:rPr lang="pt-BR" i="1">
                            <a:latin typeface="Cambria Math"/>
                            <a:ea typeface="Cambria Math"/>
                          </a:rPr>
                          <m:t>𝑗</m:t>
                        </m:r>
                        <m:r>
                          <a:rPr lang="pt-BR" i="1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pt-BR" i="1">
                            <a:latin typeface="Cambria Math"/>
                            <a:ea typeface="Cambria Math"/>
                          </a:rPr>
                          <m:t>𝐽</m:t>
                        </m:r>
                      </m:e>
                    </m:nary>
                  </m:oMath>
                </a14:m>
                <a:r>
                  <a:rPr lang="pt-BR" dirty="0"/>
                  <a:t>	(2)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𝑖𝑗</m:t>
                        </m:r>
                      </m:sub>
                    </m:sSub>
                    <m:r>
                      <a:rPr lang="pt-BR" i="1" smtClean="0">
                        <a:latin typeface="Cambria Math"/>
                        <a:ea typeface="Cambria Math"/>
                      </a:rPr>
                      <m:t>≤</m:t>
                    </m:r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𝑖</m:t>
                        </m:r>
                      </m:sub>
                    </m:sSub>
                    <m:r>
                      <a:rPr lang="pt-BR" i="1">
                        <a:latin typeface="Cambria Math"/>
                        <a:ea typeface="Cambria Math"/>
                      </a:rPr>
                      <m:t>  ∀</m:t>
                    </m:r>
                    <m:r>
                      <a:rPr lang="pt-BR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pt-BR" b="0" i="1" smtClean="0">
                        <a:latin typeface="Cambria Math"/>
                        <a:ea typeface="Cambria Math"/>
                      </a:rPr>
                      <m:t>𝑖</m:t>
                    </m:r>
                    <m:r>
                      <a:rPr lang="pt-BR" i="1">
                        <a:latin typeface="Cambria Math"/>
                        <a:ea typeface="Cambria Math"/>
                      </a:rPr>
                      <m:t>∈</m:t>
                    </m:r>
                    <m:r>
                      <a:rPr lang="pt-BR" b="0" i="1" smtClean="0">
                        <a:latin typeface="Cambria Math"/>
                        <a:ea typeface="Cambria Math"/>
                      </a:rPr>
                      <m:t>𝐼</m:t>
                    </m:r>
                  </m:oMath>
                </a14:m>
                <a:r>
                  <a:rPr lang="pt-BR" i="1" dirty="0">
                    <a:latin typeface="Cambria Math"/>
                    <a:ea typeface="Cambria Math"/>
                  </a:rPr>
                  <a:t>,</a:t>
                </a:r>
                <a14:m>
                  <m:oMath xmlns:m="http://schemas.openxmlformats.org/officeDocument/2006/math">
                    <m:r>
                      <a:rPr lang="pt-BR" i="1" dirty="0" smtClean="0">
                        <a:latin typeface="Cambria Math"/>
                        <a:ea typeface="Cambria Math"/>
                      </a:rPr>
                      <m:t>∀</m:t>
                    </m:r>
                    <m:r>
                      <a:rPr lang="pt-BR" b="0" i="1" dirty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pt-BR" b="0" i="1" dirty="0" smtClean="0">
                        <a:latin typeface="Cambria Math"/>
                        <a:ea typeface="Cambria Math"/>
                      </a:rPr>
                      <m:t>𝑗</m:t>
                    </m:r>
                    <m:r>
                      <a:rPr lang="pt-BR" b="0" i="1" dirty="0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pt-BR" b="0" i="1" dirty="0" smtClean="0">
                        <a:latin typeface="Cambria Math"/>
                        <a:ea typeface="Cambria Math"/>
                      </a:rPr>
                      <m:t>𝐽</m:t>
                    </m:r>
                  </m:oMath>
                </a14:m>
                <a:r>
                  <a:rPr lang="pt-BR" i="1" dirty="0">
                    <a:latin typeface="Cambria Math"/>
                    <a:ea typeface="Cambria Math"/>
                  </a:rPr>
                  <a:t> 	      </a:t>
                </a:r>
                <a:r>
                  <a:rPr lang="pt-BR" dirty="0">
                    <a:latin typeface="Cambria Math"/>
                    <a:ea typeface="Cambria Math"/>
                  </a:rPr>
                  <a:t>(3)</a:t>
                </a:r>
                <a:r>
                  <a:rPr lang="pt-BR" i="1" dirty="0">
                    <a:latin typeface="Cambria Math"/>
                    <a:ea typeface="Cambria Math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pt-BR" b="0" i="1" smtClean="0">
                            <a:latin typeface="Cambria Math"/>
                          </a:rPr>
                          <m:t>𝑖</m:t>
                        </m:r>
                        <m:r>
                          <a:rPr lang="pt-BR" i="1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𝐼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pt-BR" i="1">
                        <a:latin typeface="Cambria Math"/>
                      </a:rPr>
                      <m:t>=</m:t>
                    </m:r>
                    <m:r>
                      <a:rPr lang="pt-BR" b="0" i="1" smtClean="0">
                        <a:latin typeface="Cambria Math"/>
                      </a:rPr>
                      <m:t>𝑝</m:t>
                    </m:r>
                    <m:r>
                      <a:rPr lang="pt-BR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pt-BR" b="0" i="1" dirty="0">
                    <a:latin typeface="Cambria Math"/>
                  </a:rPr>
                  <a:t>		</a:t>
                </a:r>
                <a:r>
                  <a:rPr lang="pt-BR" dirty="0">
                    <a:latin typeface="Cambria Math"/>
                    <a:ea typeface="Cambria Math"/>
                  </a:rPr>
                  <a:t>(4)</a:t>
                </a:r>
                <a:endParaRPr lang="pt-BR" i="1" dirty="0">
                  <a:latin typeface="Cambria Math"/>
                  <a:ea typeface="Cambria Math"/>
                </a:endParaRPr>
              </a:p>
              <a:p>
                <a:pPr marL="0" indent="0" algn="ctr">
                  <a:buNone/>
                </a:pPr>
                <a:r>
                  <a:rPr lang="pt-BR" i="1" dirty="0">
                    <a:latin typeface="Cambria Math"/>
                    <a:ea typeface="Cambria Math"/>
                  </a:rPr>
                  <a:t>x e y binárias	 </a:t>
                </a:r>
                <a:r>
                  <a:rPr lang="pt-BR" dirty="0">
                    <a:latin typeface="Cambria Math"/>
                    <a:ea typeface="Cambria Math"/>
                  </a:rPr>
                  <a:t>(5)</a:t>
                </a: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0" y="1556792"/>
                <a:ext cx="5004048" cy="5184576"/>
              </a:xfrm>
              <a:blipFill rotWithShape="1">
                <a:blip r:embed="rId2"/>
                <a:stretch>
                  <a:fillRect t="-152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88024" y="1600200"/>
            <a:ext cx="4355976" cy="4925144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A </a:t>
            </a:r>
            <a:r>
              <a:rPr lang="pt-BR" dirty="0" err="1"/>
              <a:t>f.o</a:t>
            </a:r>
            <a:r>
              <a:rPr lang="pt-BR" dirty="0"/>
              <a:t> (1) minimiza o custo total de designação de clientes a facilidades. As restrições (2) garantem que cada cliente j é atendido por uma única facilidade. As restrições (3) asseguram que cada cliente j só pode estar alocado a um nó j se neste local houver uma facilidade. A restrição (4) indicam que exatamente p facilidades são abertas. </a:t>
            </a:r>
          </a:p>
        </p:txBody>
      </p:sp>
    </p:spTree>
    <p:extLst>
      <p:ext uri="{BB962C8B-B14F-4D97-AF65-F5344CB8AC3E}">
        <p14:creationId xmlns:p14="http://schemas.microsoft.com/office/powerpoint/2010/main" val="192186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Max z = 2x</a:t>
            </a:r>
            <a:r>
              <a:rPr lang="pt-BR" baseline="-25000" dirty="0"/>
              <a:t>1</a:t>
            </a:r>
            <a:r>
              <a:rPr lang="pt-BR" dirty="0"/>
              <a:t> + x</a:t>
            </a:r>
            <a:r>
              <a:rPr lang="pt-BR" baseline="-25000" dirty="0"/>
              <a:t>2</a:t>
            </a:r>
          </a:p>
          <a:p>
            <a:pPr marL="0" indent="0">
              <a:buNone/>
            </a:pPr>
            <a:r>
              <a:rPr lang="pt-BR" dirty="0"/>
              <a:t>Sujeito a </a:t>
            </a:r>
          </a:p>
          <a:p>
            <a:pPr marL="0" indent="0">
              <a:buNone/>
            </a:pPr>
            <a:r>
              <a:rPr lang="pt-BR" dirty="0"/>
              <a:t>x</a:t>
            </a:r>
            <a:r>
              <a:rPr lang="pt-BR" baseline="-25000" dirty="0"/>
              <a:t>1</a:t>
            </a:r>
            <a:r>
              <a:rPr lang="pt-BR" dirty="0"/>
              <a:t> + x</a:t>
            </a:r>
            <a:r>
              <a:rPr lang="pt-BR" baseline="-25000" dirty="0"/>
              <a:t>2</a:t>
            </a:r>
            <a:r>
              <a:rPr lang="pt-BR" dirty="0"/>
              <a:t> ≤ 5</a:t>
            </a:r>
          </a:p>
          <a:p>
            <a:pPr marL="0" indent="0">
              <a:buNone/>
            </a:pPr>
            <a:r>
              <a:rPr lang="pt-BR" dirty="0"/>
              <a:t>-x</a:t>
            </a:r>
            <a:r>
              <a:rPr lang="pt-BR" baseline="-25000" dirty="0"/>
              <a:t>1</a:t>
            </a:r>
            <a:r>
              <a:rPr lang="pt-BR" dirty="0"/>
              <a:t>+x</a:t>
            </a:r>
            <a:r>
              <a:rPr lang="pt-BR" baseline="-25000" dirty="0"/>
              <a:t>2</a:t>
            </a:r>
            <a:r>
              <a:rPr lang="pt-BR" dirty="0"/>
              <a:t>  ≤ 0</a:t>
            </a:r>
          </a:p>
          <a:p>
            <a:pPr marL="0" indent="0">
              <a:buNone/>
            </a:pPr>
            <a:r>
              <a:rPr lang="pt-BR" dirty="0"/>
              <a:t>6x</a:t>
            </a:r>
            <a:r>
              <a:rPr lang="pt-BR" baseline="-25000" dirty="0"/>
              <a:t>1</a:t>
            </a:r>
            <a:r>
              <a:rPr lang="pt-BR" dirty="0"/>
              <a:t>+2x</a:t>
            </a:r>
            <a:r>
              <a:rPr lang="pt-BR" baseline="-25000" dirty="0"/>
              <a:t>2</a:t>
            </a:r>
            <a:r>
              <a:rPr lang="pt-BR" dirty="0"/>
              <a:t> ≤ 21</a:t>
            </a:r>
          </a:p>
          <a:p>
            <a:pPr marL="0" indent="0">
              <a:buNone/>
            </a:pPr>
            <a:r>
              <a:rPr lang="pt-BR" dirty="0"/>
              <a:t>x</a:t>
            </a:r>
            <a:r>
              <a:rPr lang="pt-BR" baseline="-25000" dirty="0"/>
              <a:t>1</a:t>
            </a:r>
            <a:r>
              <a:rPr lang="pt-BR" dirty="0"/>
              <a:t>, x</a:t>
            </a:r>
            <a:r>
              <a:rPr lang="pt-BR" baseline="-25000" dirty="0"/>
              <a:t>2</a:t>
            </a:r>
            <a:r>
              <a:rPr lang="pt-BR" dirty="0"/>
              <a:t> inteiros positivos</a:t>
            </a:r>
          </a:p>
        </p:txBody>
      </p:sp>
    </p:spTree>
    <p:extLst>
      <p:ext uri="{BB962C8B-B14F-4D97-AF65-F5344CB8AC3E}">
        <p14:creationId xmlns:p14="http://schemas.microsoft.com/office/powerpoint/2010/main" val="27089792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P-centros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Envolve a localização de p facilidades e a designação de clientes a facilidades, de modo a minimizar a distância máxima de clientes a facilidades. </a:t>
            </a:r>
          </a:p>
          <a:p>
            <a:pPr algn="just"/>
            <a:r>
              <a:rPr lang="pt-BR" dirty="0"/>
              <a:t>Considere a seguinte variável:</a:t>
            </a:r>
          </a:p>
          <a:p>
            <a:pPr algn="just"/>
            <a:r>
              <a:rPr lang="pt-BR" dirty="0"/>
              <a:t>r = distância máxima de um cliente quando designado a uma facilidade</a:t>
            </a:r>
          </a:p>
        </p:txBody>
      </p:sp>
    </p:spTree>
    <p:extLst>
      <p:ext uri="{BB962C8B-B14F-4D97-AF65-F5344CB8AC3E}">
        <p14:creationId xmlns:p14="http://schemas.microsoft.com/office/powerpoint/2010/main" val="29293430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P-centros: Formulação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pt-BR" i="1" smtClean="0">
                        <a:latin typeface="Cambria Math"/>
                      </a:rPr>
                      <m:t>𝑚𝑖𝑛</m:t>
                    </m:r>
                  </m:oMath>
                </a14:m>
                <a:r>
                  <a:rPr lang="pt-BR" dirty="0"/>
                  <a:t> r							(6)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pt-BR" b="0" i="1" smtClean="0">
                        <a:latin typeface="Cambria Math"/>
                        <a:ea typeface="Cambria Math"/>
                      </a:rPr>
                      <m:t>𝑟</m:t>
                    </m:r>
                    <m:r>
                      <a:rPr lang="pt-BR" b="0" i="1" smtClean="0">
                        <a:latin typeface="Cambria Math"/>
                        <a:ea typeface="Cambria Math"/>
                      </a:rPr>
                      <m:t>≥</m:t>
                    </m:r>
                    <m:nary>
                      <m:naryPr>
                        <m:chr m:val="∑"/>
                        <m:supHide m:val="on"/>
                        <m:ctrlPr>
                          <a:rPr lang="pt-BR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>
                        <m:eqArr>
                          <m:eqArrPr>
                            <m:ctrlPr>
                              <a:rPr lang="pt-BR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eqArrPr>
                          <m:e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∈</m:t>
                            </m:r>
                            <m:r>
                              <a:rPr lang="pt-BR" b="0" i="1" smtClean="0">
                                <a:latin typeface="Cambria Math"/>
                                <a:ea typeface="Cambria Math"/>
                              </a:rPr>
                              <m:t>𝐼</m:t>
                            </m:r>
                          </m:e>
                          <m:e/>
                        </m:eqArr>
                      </m:sub>
                      <m:sup/>
                      <m:e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pt-BR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pt-BR" b="0" i="1" smtClean="0">
                                    <a:latin typeface="Cambria Math"/>
                                    <a:ea typeface="Cambria Math"/>
                                  </a:rPr>
                                  <m:t>𝑑</m:t>
                                </m:r>
                              </m:e>
                              <m:sub>
                                <m:r>
                                  <a:rPr lang="pt-BR" b="0" i="1" smtClean="0">
                                    <a:latin typeface="Cambria Math"/>
                                    <a:ea typeface="Cambria Math"/>
                                  </a:rPr>
                                  <m:t>𝑖𝑗</m:t>
                                </m:r>
                              </m:sub>
                            </m:sSub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  <a:ea typeface="Cambria Math"/>
                              </a:rPr>
                              <m:t>𝑖𝑗</m:t>
                            </m:r>
                          </m:sub>
                        </m:sSub>
                        <m:r>
                          <a:rPr lang="pt-BR" i="1">
                            <a:latin typeface="Cambria Math"/>
                            <a:ea typeface="Cambria Math"/>
                          </a:rPr>
                          <m:t>=1, ∀</m:t>
                        </m:r>
                        <m:r>
                          <a:rPr lang="pt-BR" i="1">
                            <a:latin typeface="Cambria Math"/>
                            <a:ea typeface="Cambria Math"/>
                          </a:rPr>
                          <m:t>𝑗</m:t>
                        </m:r>
                        <m:r>
                          <a:rPr lang="pt-BR" i="1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pt-BR" i="1">
                            <a:latin typeface="Cambria Math"/>
                            <a:ea typeface="Cambria Math"/>
                          </a:rPr>
                          <m:t>𝐽</m:t>
                        </m:r>
                      </m:e>
                    </m:nary>
                  </m:oMath>
                </a14:m>
                <a:r>
                  <a:rPr lang="pt-BR" dirty="0"/>
                  <a:t>				(7)</a:t>
                </a:r>
              </a:p>
              <a:p>
                <a:pPr marL="0" indent="0" algn="ctr">
                  <a:buNone/>
                </a:pPr>
                <a:r>
                  <a:rPr lang="pt-BR" dirty="0">
                    <a:latin typeface="Cambria Math"/>
                    <a:ea typeface="Cambria Math"/>
                  </a:rPr>
                  <a:t>E as restrições (2) – (5)</a:t>
                </a:r>
              </a:p>
              <a:p>
                <a:pPr marL="0" indent="0" algn="just">
                  <a:buNone/>
                </a:pPr>
                <a:endParaRPr lang="pt-BR" dirty="0">
                  <a:latin typeface="Cambria Math"/>
                  <a:ea typeface="Cambria Math"/>
                </a:endParaRPr>
              </a:p>
              <a:p>
                <a:pPr marL="0" indent="0" algn="just">
                  <a:buNone/>
                </a:pPr>
                <a:r>
                  <a:rPr lang="pt-BR" dirty="0">
                    <a:latin typeface="Cambria Math"/>
                    <a:ea typeface="Cambria Math"/>
                  </a:rPr>
                  <a:t>A restrição (7) impõe que a maior distância de associação seja maior ou igual a todas as outras distâncias de associação.</a:t>
                </a:r>
              </a:p>
            </p:txBody>
          </p:sp>
        </mc:Choice>
        <mc:Fallback xmlns="">
          <p:sp>
            <p:nvSpPr>
              <p:cNvPr id="4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 r="-18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02739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Modelagem com variáveis binárias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b="1" u="sng" dirty="0"/>
              <a:t>Restrições ou – ou </a:t>
            </a:r>
          </a:p>
          <a:p>
            <a:r>
              <a:rPr lang="pt-BR" dirty="0"/>
              <a:t>Ou 3x</a:t>
            </a:r>
            <a:r>
              <a:rPr lang="pt-BR" baseline="-25000" dirty="0"/>
              <a:t>1</a:t>
            </a:r>
            <a:r>
              <a:rPr lang="pt-BR" dirty="0"/>
              <a:t> + 2x</a:t>
            </a:r>
            <a:r>
              <a:rPr lang="pt-BR" baseline="-25000" dirty="0"/>
              <a:t>2</a:t>
            </a:r>
            <a:r>
              <a:rPr lang="pt-BR" dirty="0"/>
              <a:t> </a:t>
            </a:r>
            <a:r>
              <a:rPr lang="pt-BR" dirty="0">
                <a:sym typeface="Symbol"/>
              </a:rPr>
              <a:t> 18</a:t>
            </a:r>
          </a:p>
          <a:p>
            <a:r>
              <a:rPr lang="pt-BR" dirty="0">
                <a:sym typeface="Symbol"/>
              </a:rPr>
              <a:t>Ou então x</a:t>
            </a:r>
            <a:r>
              <a:rPr lang="pt-BR" baseline="-25000" dirty="0"/>
              <a:t>1</a:t>
            </a:r>
            <a:r>
              <a:rPr lang="pt-BR" dirty="0">
                <a:sym typeface="Symbol"/>
              </a:rPr>
              <a:t> + 4x</a:t>
            </a:r>
            <a:r>
              <a:rPr lang="pt-BR" baseline="-25000" dirty="0"/>
              <a:t>2</a:t>
            </a:r>
            <a:r>
              <a:rPr lang="pt-BR" dirty="0">
                <a:sym typeface="Symbol"/>
              </a:rPr>
              <a:t>  16</a:t>
            </a:r>
          </a:p>
          <a:p>
            <a:endParaRPr lang="pt-BR" dirty="0">
              <a:sym typeface="Symbol"/>
            </a:endParaRPr>
          </a:p>
          <a:p>
            <a:r>
              <a:rPr lang="pt-BR" dirty="0"/>
              <a:t>3x</a:t>
            </a:r>
            <a:r>
              <a:rPr lang="pt-BR" baseline="-25000" dirty="0"/>
              <a:t>1</a:t>
            </a:r>
            <a:r>
              <a:rPr lang="pt-BR" dirty="0"/>
              <a:t> + 2x</a:t>
            </a:r>
            <a:r>
              <a:rPr lang="pt-BR" baseline="-25000" dirty="0"/>
              <a:t>2</a:t>
            </a:r>
            <a:r>
              <a:rPr lang="pt-BR" dirty="0"/>
              <a:t> </a:t>
            </a:r>
            <a:r>
              <a:rPr lang="pt-BR" dirty="0">
                <a:sym typeface="Symbol"/>
              </a:rPr>
              <a:t> 18 + </a:t>
            </a:r>
            <a:r>
              <a:rPr lang="pt-BR" dirty="0" err="1">
                <a:sym typeface="Symbol"/>
              </a:rPr>
              <a:t>My</a:t>
            </a:r>
            <a:endParaRPr lang="pt-BR" dirty="0">
              <a:sym typeface="Symbol"/>
            </a:endParaRPr>
          </a:p>
          <a:p>
            <a:r>
              <a:rPr lang="pt-BR" dirty="0">
                <a:sym typeface="Symbol"/>
              </a:rPr>
              <a:t>x</a:t>
            </a:r>
            <a:r>
              <a:rPr lang="pt-BR" baseline="-25000" dirty="0"/>
              <a:t>1</a:t>
            </a:r>
            <a:r>
              <a:rPr lang="pt-BR" dirty="0">
                <a:sym typeface="Symbol"/>
              </a:rPr>
              <a:t> + 4x</a:t>
            </a:r>
            <a:r>
              <a:rPr lang="pt-BR" baseline="-25000" dirty="0"/>
              <a:t>2</a:t>
            </a:r>
            <a:r>
              <a:rPr lang="pt-BR" dirty="0">
                <a:sym typeface="Symbol"/>
              </a:rPr>
              <a:t>  16 + M(1 – y) </a:t>
            </a:r>
          </a:p>
          <a:p>
            <a:r>
              <a:rPr lang="pt-BR" dirty="0">
                <a:sym typeface="Symbol"/>
              </a:rPr>
              <a:t>Onde M é um nº positivo grande e y = 0 ou 1.</a:t>
            </a:r>
          </a:p>
          <a:p>
            <a:endParaRPr lang="pt-BR" dirty="0">
              <a:sym typeface="Symbol"/>
            </a:endParaRP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Seta para cima e para baixo 3"/>
          <p:cNvSpPr/>
          <p:nvPr/>
        </p:nvSpPr>
        <p:spPr>
          <a:xfrm>
            <a:off x="2843808" y="3284984"/>
            <a:ext cx="432048" cy="792088"/>
          </a:xfrm>
          <a:prstGeom prst="upDown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3136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Modelagem com variáveis binárias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marL="0" indent="0" algn="just">
                  <a:buNone/>
                </a:pPr>
                <a:r>
                  <a:rPr lang="pt-BR" b="1" u="sng" dirty="0"/>
                  <a:t>Problema da carga fixa: </a:t>
                </a:r>
                <a:r>
                  <a:rPr lang="pt-BR" dirty="0"/>
                  <a:t>trata de situações para as quais a atividade econômica incorre em dois tipos de custos: uma taxa inicial fixa, que deve ser incorrida no início da atividade ; e um custo variável que é diretamente proporcional ao nível da atividade.</a:t>
                </a:r>
              </a:p>
              <a:p>
                <a:pPr marL="0" indent="0">
                  <a:buNone/>
                </a:pPr>
                <a:endParaRPr lang="pt-BR" b="1" u="sng" dirty="0"/>
              </a:p>
              <a:p>
                <a:r>
                  <a:rPr lang="pt-BR" dirty="0"/>
                  <a:t>CT(x)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𝑐𝑥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    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𝑠𝑒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&gt;0</m:t>
                            </m:r>
                          </m:e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0                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𝑠𝑒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=0</m:t>
                            </m:r>
                          </m:e>
                        </m:eqArr>
                      </m:e>
                    </m:d>
                  </m:oMath>
                </a14:m>
                <a:endParaRPr lang="pt-BR" dirty="0">
                  <a:sym typeface="Symbol"/>
                </a:endParaRPr>
              </a:p>
              <a:p>
                <a:endParaRPr lang="pt-BR" dirty="0">
                  <a:sym typeface="Symbol"/>
                </a:endParaRPr>
              </a:p>
              <a:p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r>
                  <a:rPr lang="pt-BR" dirty="0"/>
                  <a:t>CT(x) = </a:t>
                </a:r>
                <a:r>
                  <a:rPr lang="pt-BR" dirty="0" err="1"/>
                  <a:t>ky</a:t>
                </a:r>
                <a:r>
                  <a:rPr lang="pt-BR" dirty="0"/>
                  <a:t> + </a:t>
                </a:r>
                <a:r>
                  <a:rPr lang="pt-BR" dirty="0" err="1"/>
                  <a:t>cx</a:t>
                </a:r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x </a:t>
                </a:r>
                <a:r>
                  <a:rPr lang="pt-BR" dirty="0">
                    <a:sym typeface="Symbol"/>
                  </a:rPr>
                  <a:t> </a:t>
                </a:r>
                <a:r>
                  <a:rPr lang="pt-BR" dirty="0" err="1">
                    <a:sym typeface="Symbol"/>
                  </a:rPr>
                  <a:t>My</a:t>
                </a:r>
                <a:endParaRPr lang="pt-BR" dirty="0">
                  <a:sym typeface="Symbol"/>
                </a:endParaRPr>
              </a:p>
              <a:p>
                <a:endParaRPr lang="pt-BR" dirty="0">
                  <a:sym typeface="Symbol"/>
                </a:endParaRPr>
              </a:p>
              <a:p>
                <a:r>
                  <a:rPr lang="pt-BR" dirty="0">
                    <a:sym typeface="Symbol"/>
                  </a:rPr>
                  <a:t>Onde M é um limitante superior da produção do item e y é uma variável binária, y = 1, se x &gt; 0 ou y = 0, se x = 0.</a:t>
                </a:r>
              </a:p>
              <a:p>
                <a:pPr marL="0" indent="0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41" t="-1887" r="-74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ta para cima e para baixo 3"/>
          <p:cNvSpPr/>
          <p:nvPr/>
        </p:nvSpPr>
        <p:spPr>
          <a:xfrm>
            <a:off x="2843808" y="3645024"/>
            <a:ext cx="432048" cy="792088"/>
          </a:xfrm>
          <a:prstGeom prst="upDown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535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Características dos problemas de PI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Problemas de PI puro limitado tem um número finito de soluções viáveis.</a:t>
            </a:r>
          </a:p>
          <a:p>
            <a:r>
              <a:rPr lang="pt-BR" dirty="0"/>
              <a:t>Os problemas de PI são muito mais difíceis de serem resolvidos do que os PPL.</a:t>
            </a:r>
          </a:p>
          <a:p>
            <a:r>
              <a:rPr lang="pt-BR" dirty="0"/>
              <a:t>Atualmente, nenhum algoritmo de PI possui eficiência computacional que chegue próxima ao método simplex. Porém, há avanços. </a:t>
            </a:r>
          </a:p>
        </p:txBody>
      </p:sp>
    </p:spTree>
    <p:extLst>
      <p:ext uri="{BB962C8B-B14F-4D97-AF65-F5344CB8AC3E}">
        <p14:creationId xmlns:p14="http://schemas.microsoft.com/office/powerpoint/2010/main" val="3363281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Técnicas para solucionar Problemas de PI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Método </a:t>
            </a:r>
            <a:r>
              <a:rPr lang="pt-BR" dirty="0" err="1"/>
              <a:t>branch-and-bound</a:t>
            </a:r>
            <a:r>
              <a:rPr lang="pt-BR" dirty="0"/>
              <a:t>: técnica da ramificação (Construção da árvore B&amp;B) e avaliação progressiva.</a:t>
            </a:r>
          </a:p>
          <a:p>
            <a:r>
              <a:rPr lang="pt-BR" dirty="0"/>
              <a:t>Algoritmos de plano de corte.</a:t>
            </a:r>
          </a:p>
          <a:p>
            <a:r>
              <a:rPr lang="pt-BR" dirty="0"/>
              <a:t>Método </a:t>
            </a:r>
            <a:r>
              <a:rPr lang="pt-BR" dirty="0" err="1"/>
              <a:t>branch</a:t>
            </a:r>
            <a:r>
              <a:rPr lang="pt-BR" dirty="0"/>
              <a:t>-</a:t>
            </a:r>
            <a:r>
              <a:rPr lang="pt-BR" dirty="0" err="1"/>
              <a:t>and</a:t>
            </a:r>
            <a:r>
              <a:rPr lang="pt-BR" dirty="0"/>
              <a:t>-cut. </a:t>
            </a:r>
          </a:p>
        </p:txBody>
      </p:sp>
    </p:spTree>
    <p:extLst>
      <p:ext uri="{BB962C8B-B14F-4D97-AF65-F5344CB8AC3E}">
        <p14:creationId xmlns:p14="http://schemas.microsoft.com/office/powerpoint/2010/main" val="2121698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Observação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Sejam XPI, XPIM,XPL os conjuntos de soluções factíveis de PI, PIM e PL, respectivamente. Como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pt-BR" b="0" i="1" smtClean="0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+</m:t>
                        </m:r>
                      </m:sub>
                      <m:sup/>
                    </m:sSubSup>
                    <m:r>
                      <a:rPr lang="pt-BR" i="1" smtClean="0">
                        <a:latin typeface="Cambria Math"/>
                        <a:ea typeface="Cambria Math"/>
                      </a:rPr>
                      <m:t>⊂</m:t>
                    </m:r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+</m:t>
                        </m:r>
                      </m:sub>
                    </m:sSub>
                  </m:oMath>
                </a14:m>
                <a:r>
                  <a:rPr lang="pt-BR" dirty="0"/>
                  <a:t>, segue-se que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pt-BR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𝑃𝐼</m:t>
                        </m:r>
                      </m:sub>
                      <m:sup/>
                    </m:sSubSup>
                    <m:r>
                      <a:rPr lang="pt-BR" i="1">
                        <a:latin typeface="Cambria Math"/>
                        <a:ea typeface="Cambria Math"/>
                      </a:rPr>
                      <m:t>⊂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𝑋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𝑃𝐿</m:t>
                        </m:r>
                      </m:sub>
                    </m:sSub>
                  </m:oMath>
                </a14:m>
                <a:r>
                  <a:rPr lang="pt-BR" dirty="0"/>
                  <a:t> 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pt-BR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𝑃𝐼𝑀</m:t>
                        </m:r>
                      </m:sub>
                      <m:sup/>
                    </m:sSubSup>
                    <m:r>
                      <a:rPr lang="pt-BR" i="1">
                        <a:latin typeface="Cambria Math"/>
                        <a:ea typeface="Cambria Math"/>
                      </a:rPr>
                      <m:t>⊂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𝑋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  <a:ea typeface="Cambria Math"/>
                          </a:rPr>
                          <m:t>𝑃𝐿</m:t>
                        </m:r>
                      </m:sub>
                    </m:sSub>
                  </m:oMath>
                </a14:m>
                <a:r>
                  <a:rPr lang="pt-BR" dirty="0"/>
                  <a:t>, portanto o valor de z da solução ótima de PL é um limitante superior para o valor de z da solução ótima de PI e PIM. (Problema </a:t>
                </a:r>
                <a:r>
                  <a:rPr lang="pt-BR"/>
                  <a:t>de maximização). </a:t>
                </a: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155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5011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Formulações de Problemas Clássicos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b="1" dirty="0"/>
              <a:t>Problema da Mochila: </a:t>
            </a:r>
            <a:r>
              <a:rPr lang="pt-BR" dirty="0"/>
              <a:t>envolve a escolha de itens a serem colocados em uma ou mais mochilas de forma a maximizar uma função utilidade.</a:t>
            </a:r>
          </a:p>
          <a:p>
            <a:endParaRPr lang="pt-BR" dirty="0"/>
          </a:p>
          <a:p>
            <a:r>
              <a:rPr lang="pt-BR" b="1" dirty="0"/>
              <a:t>Mochila 0-1: </a:t>
            </a:r>
            <a:r>
              <a:rPr lang="pt-BR" dirty="0"/>
              <a:t>Considere n projetos e um capital b para investimento. O projeto j tem um custo </a:t>
            </a:r>
            <a:r>
              <a:rPr lang="pt-BR" dirty="0" err="1"/>
              <a:t>a</a:t>
            </a:r>
            <a:r>
              <a:rPr lang="pt-BR" baseline="-25000" dirty="0" err="1"/>
              <a:t>j</a:t>
            </a:r>
            <a:r>
              <a:rPr lang="pt-BR" dirty="0"/>
              <a:t> e um retorno esperado </a:t>
            </a:r>
            <a:r>
              <a:rPr lang="pt-BR" dirty="0" err="1"/>
              <a:t>p</a:t>
            </a:r>
            <a:r>
              <a:rPr lang="pt-BR" baseline="-25000" dirty="0" err="1"/>
              <a:t>j</a:t>
            </a:r>
            <a:r>
              <a:rPr lang="pt-BR" dirty="0"/>
              <a:t>. O objetivo é selecionar os projetos que maximizam o retorno esperado sem ultrapassar o limite de capital. </a:t>
            </a:r>
          </a:p>
        </p:txBody>
      </p:sp>
    </p:spTree>
    <p:extLst>
      <p:ext uri="{BB962C8B-B14F-4D97-AF65-F5344CB8AC3E}">
        <p14:creationId xmlns:p14="http://schemas.microsoft.com/office/powerpoint/2010/main" val="1660750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1,  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𝑠𝑒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𝑝𝑟𝑜𝑗𝑒𝑡𝑜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𝑗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é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𝑠𝑒𝑙𝑒𝑐𝑖𝑜𝑛𝑎𝑑𝑜</m:t>
                            </m:r>
                          </m:e>
                          <m:e>
                            <m:r>
                              <a:rPr lang="pt-BR" b="0" i="1" smtClean="0">
                                <a:latin typeface="Cambria Math"/>
                              </a:rPr>
                              <m:t>0,                             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𝑐𝑎𝑠𝑜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𝑐𝑜𝑛𝑡𝑟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á</m:t>
                            </m:r>
                            <m:r>
                              <a:rPr lang="pt-BR" b="0" i="1" smtClean="0">
                                <a:latin typeface="Cambria Math"/>
                              </a:rPr>
                              <m:t>𝑟𝑖𝑜</m:t>
                            </m:r>
                          </m:e>
                        </m:eqArr>
                      </m:e>
                    </m:d>
                  </m:oMath>
                </a14:m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b="0" i="1" smtClean="0">
                          <a:latin typeface="Cambria Math"/>
                        </a:rPr>
                        <m:t>𝑚𝑎𝑥</m:t>
                      </m:r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pt-BR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pt-BR" b="0" i="1" smtClean="0">
                              <a:latin typeface="Cambria Math"/>
                            </a:rPr>
                            <m:t>𝑗</m:t>
                          </m:r>
                          <m:r>
                            <a:rPr lang="pt-BR" b="0" i="1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pt-BR" b="0" i="1" smtClean="0">
                              <a:latin typeface="Cambria Math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pt-BR" b="0" i="1" smtClean="0">
                                  <a:latin typeface="Cambria Math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pt-BR" b="0" i="1" smtClean="0">
                          <a:latin typeface="Cambria Math"/>
                          <a:ea typeface="Cambria Math"/>
                        </a:rPr>
                        <m:t>𝑏</m:t>
                      </m:r>
                    </m:oMath>
                  </m:oMathPara>
                </a14:m>
                <a:endParaRPr lang="pt-BR" b="0" dirty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pt-BR" dirty="0" err="1"/>
                  <a:t>x</a:t>
                </a:r>
                <a:r>
                  <a:rPr lang="pt-BR" b="0" baseline="-25000" dirty="0" err="1"/>
                  <a:t>j</a:t>
                </a:r>
                <a:r>
                  <a:rPr lang="pt-BR" b="0" dirty="0"/>
                  <a:t> é binária, j = 1,...,n.</a:t>
                </a:r>
              </a:p>
              <a:p>
                <a:pPr marL="0" indent="0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4577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Múltiplas Mochilas: </a:t>
            </a:r>
            <a:r>
              <a:rPr lang="pt-BR" dirty="0"/>
              <a:t>Considere n itens que devem ser colocados em m mochilas de capacidades distintas, b</a:t>
            </a:r>
            <a:r>
              <a:rPr lang="pt-BR" baseline="-25000" dirty="0"/>
              <a:t>i</a:t>
            </a:r>
            <a:r>
              <a:rPr lang="pt-BR" dirty="0"/>
              <a:t>, i = 1,..., m. Cada item j tem uma lucratividade </a:t>
            </a:r>
            <a:r>
              <a:rPr lang="pt-BR" dirty="0" err="1"/>
              <a:t>p</a:t>
            </a:r>
            <a:r>
              <a:rPr lang="pt-BR" baseline="-25000" dirty="0" err="1"/>
              <a:t>j</a:t>
            </a:r>
            <a:r>
              <a:rPr lang="pt-BR" dirty="0"/>
              <a:t> e um peso </a:t>
            </a:r>
            <a:r>
              <a:rPr lang="pt-BR" dirty="0" err="1"/>
              <a:t>w</a:t>
            </a:r>
            <a:r>
              <a:rPr lang="pt-BR" baseline="-25000" dirty="0" err="1"/>
              <a:t>j</a:t>
            </a:r>
            <a:r>
              <a:rPr lang="pt-BR" dirty="0"/>
              <a:t>. O objetivo é selecionar m subconjuntos distintos de itens, tal que cada subconjunto ocupe uma capacidade de no máximo b</a:t>
            </a:r>
            <a:r>
              <a:rPr lang="pt-BR" baseline="-25000" dirty="0"/>
              <a:t>i</a:t>
            </a:r>
            <a:r>
              <a:rPr lang="pt-BR" dirty="0"/>
              <a:t> e o lucro total seja maximizado.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Formulações de Problemas Clássicos</a:t>
            </a:r>
          </a:p>
        </p:txBody>
      </p:sp>
    </p:spTree>
    <p:extLst>
      <p:ext uri="{BB962C8B-B14F-4D97-AF65-F5344CB8AC3E}">
        <p14:creationId xmlns:p14="http://schemas.microsoft.com/office/powerpoint/2010/main" val="27388561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18634</TotalTime>
  <Words>1596</Words>
  <Application>Microsoft Macintosh PowerPoint</Application>
  <PresentationFormat>Apresentação na tela (4:3)</PresentationFormat>
  <Paragraphs>181</Paragraphs>
  <Slides>33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Cambria Math</vt:lpstr>
      <vt:lpstr>Symbol</vt:lpstr>
      <vt:lpstr>Tema do Office</vt:lpstr>
      <vt:lpstr>Programação Inteira</vt:lpstr>
      <vt:lpstr>Programação Inteira (PI)</vt:lpstr>
      <vt:lpstr>Exemplo</vt:lpstr>
      <vt:lpstr>Características dos problemas de PI</vt:lpstr>
      <vt:lpstr>Técnicas para solucionar Problemas de PI</vt:lpstr>
      <vt:lpstr>Observação</vt:lpstr>
      <vt:lpstr>Formulações de Problemas Clássicos</vt:lpstr>
      <vt:lpstr>Apresentação do PowerPoint</vt:lpstr>
      <vt:lpstr>Formulações de Problemas Clássicos</vt:lpstr>
      <vt:lpstr>Apresentação do PowerPoint</vt:lpstr>
      <vt:lpstr>Formulações de Problemas Clássicos</vt:lpstr>
      <vt:lpstr>Apresentação do PowerPoint</vt:lpstr>
      <vt:lpstr>Formulações de Problemas Clássicos</vt:lpstr>
      <vt:lpstr>Apresentação do PowerPoint</vt:lpstr>
      <vt:lpstr>Formulações de Problemas Clássicos</vt:lpstr>
      <vt:lpstr>Caixeiro-viajante - distância</vt:lpstr>
      <vt:lpstr>Apresentação do PowerPoint</vt:lpstr>
      <vt:lpstr>Caixeiro-viajante - distância</vt:lpstr>
      <vt:lpstr>Apresentação do PowerPoint</vt:lpstr>
      <vt:lpstr>Problemas de logística</vt:lpstr>
      <vt:lpstr>Problema de Roteamento de Veículos (PRV)</vt:lpstr>
      <vt:lpstr>PRV clássico</vt:lpstr>
      <vt:lpstr>PRV clássico - observações</vt:lpstr>
      <vt:lpstr>PRV clássico - restrições</vt:lpstr>
      <vt:lpstr>Apresentação do PowerPoint</vt:lpstr>
      <vt:lpstr>Problema da Localização de facilidades</vt:lpstr>
      <vt:lpstr>Problema da Localização de facilidades</vt:lpstr>
      <vt:lpstr>P-medianas</vt:lpstr>
      <vt:lpstr>P-medianas - Formulação</vt:lpstr>
      <vt:lpstr>P-centros</vt:lpstr>
      <vt:lpstr>P-centros: Formulação</vt:lpstr>
      <vt:lpstr>Modelagem com variáveis binárias</vt:lpstr>
      <vt:lpstr>Modelagem com variáveis binárias</vt:lpstr>
    </vt:vector>
  </TitlesOfParts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Inteira</dc:title>
  <dc:creator>Andrea</dc:creator>
  <cp:lastModifiedBy>Andréa Bonifácio</cp:lastModifiedBy>
  <cp:revision>118</cp:revision>
  <cp:lastPrinted>2012-05-01T18:04:13Z</cp:lastPrinted>
  <dcterms:created xsi:type="dcterms:W3CDTF">2012-02-14T22:35:24Z</dcterms:created>
  <dcterms:modified xsi:type="dcterms:W3CDTF">2018-05-25T13:00:48Z</dcterms:modified>
</cp:coreProperties>
</file>