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84" r:id="rId6"/>
    <p:sldId id="277" r:id="rId7"/>
    <p:sldId id="281" r:id="rId8"/>
    <p:sldId id="283" r:id="rId9"/>
    <p:sldId id="282" r:id="rId10"/>
    <p:sldId id="279" r:id="rId11"/>
    <p:sldId id="261" r:id="rId12"/>
    <p:sldId id="262" r:id="rId13"/>
    <p:sldId id="263" r:id="rId14"/>
    <p:sldId id="265" r:id="rId15"/>
    <p:sldId id="266" r:id="rId16"/>
    <p:sldId id="267" r:id="rId17"/>
    <p:sldId id="271" r:id="rId18"/>
    <p:sldId id="272" r:id="rId19"/>
    <p:sldId id="273" r:id="rId20"/>
    <p:sldId id="275" r:id="rId21"/>
    <p:sldId id="274" r:id="rId22"/>
    <p:sldId id="276" r:id="rId23"/>
    <p:sldId id="269" r:id="rId24"/>
    <p:sldId id="280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>
      <p:cViewPr>
        <p:scale>
          <a:sx n="70" d="100"/>
          <a:sy n="70" d="100"/>
        </p:scale>
        <p:origin x="-1147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8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414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78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7554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23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10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972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5508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165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44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8D8CA-C462-4BF8-83AA-B59F2209A731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DF471-13A3-47F1-B074-30BCF8F65F8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198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Programação Dinâmica (PD)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Pesquisa Operacional II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1357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Transição de estados em PD</a:t>
            </a:r>
            <a:endParaRPr lang="pt-BR" dirty="0"/>
          </a:p>
        </p:txBody>
      </p:sp>
      <p:sp>
        <p:nvSpPr>
          <p:cNvPr id="5" name="Elipse 4"/>
          <p:cNvSpPr/>
          <p:nvPr/>
        </p:nvSpPr>
        <p:spPr>
          <a:xfrm>
            <a:off x="1331640" y="36450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1475656" y="38517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s</a:t>
            </a:r>
            <a:r>
              <a:rPr lang="pt-BR" baseline="-25000" dirty="0" err="1" smtClean="0"/>
              <a:t>n</a:t>
            </a:r>
            <a:endParaRPr lang="pt-BR" baseline="-25000" dirty="0"/>
          </a:p>
        </p:txBody>
      </p:sp>
      <p:sp>
        <p:nvSpPr>
          <p:cNvPr id="7" name="Elipse 6"/>
          <p:cNvSpPr/>
          <p:nvPr/>
        </p:nvSpPr>
        <p:spPr>
          <a:xfrm>
            <a:off x="5004048" y="544522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5027960" y="3931084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5004048" y="2348880"/>
            <a:ext cx="648072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de seta reta 10"/>
          <p:cNvCxnSpPr>
            <a:endCxn id="9" idx="2"/>
          </p:cNvCxnSpPr>
          <p:nvPr/>
        </p:nvCxnSpPr>
        <p:spPr>
          <a:xfrm flipV="1">
            <a:off x="2051720" y="2672916"/>
            <a:ext cx="2952328" cy="11788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>
            <a:stCxn id="6" idx="3"/>
          </p:cNvCxnSpPr>
          <p:nvPr/>
        </p:nvCxnSpPr>
        <p:spPr>
          <a:xfrm>
            <a:off x="1979712" y="4036422"/>
            <a:ext cx="2952328" cy="2566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>
            <a:stCxn id="5" idx="5"/>
          </p:cNvCxnSpPr>
          <p:nvPr/>
        </p:nvCxnSpPr>
        <p:spPr>
          <a:xfrm>
            <a:off x="1884804" y="4198188"/>
            <a:ext cx="3143156" cy="1463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651620" y="165588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Estágios:   n			              n + 1</a:t>
            </a:r>
            <a:endParaRPr lang="pt-BR" b="1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5027960" y="2492896"/>
            <a:ext cx="552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</a:t>
            </a:r>
            <a:r>
              <a:rPr lang="pt-BR" baseline="-25000" dirty="0" smtClean="0"/>
              <a:t>n+1</a:t>
            </a:r>
            <a:endParaRPr lang="pt-BR" baseline="-250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2267744" y="267291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Decisão política: </a:t>
            </a:r>
            <a:r>
              <a:rPr lang="pt-BR" b="1" dirty="0" err="1" smtClean="0"/>
              <a:t>x</a:t>
            </a:r>
            <a:r>
              <a:rPr lang="pt-BR" b="1" baseline="-25000" dirty="0" err="1" smtClean="0"/>
              <a:t>n</a:t>
            </a:r>
            <a:endParaRPr lang="pt-BR" b="1" baseline="-25000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3203848" y="326233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Contribuição (c)</a:t>
            </a:r>
            <a:endParaRPr lang="pt-BR" b="1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6156176" y="2492896"/>
            <a:ext cx="2987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f</a:t>
            </a:r>
            <a:r>
              <a:rPr lang="pt-BR" baseline="-25000" dirty="0" err="1"/>
              <a:t>n</a:t>
            </a:r>
            <a:r>
              <a:rPr lang="pt-BR" dirty="0" smtClean="0"/>
              <a:t>*(</a:t>
            </a:r>
            <a:r>
              <a:rPr lang="pt-BR" dirty="0" err="1" smtClean="0"/>
              <a:t>s</a:t>
            </a:r>
            <a:r>
              <a:rPr lang="pt-BR" baseline="-25000" dirty="0" err="1"/>
              <a:t>n</a:t>
            </a:r>
            <a:r>
              <a:rPr lang="pt-BR" dirty="0" smtClean="0"/>
              <a:t>) = </a:t>
            </a:r>
            <a:r>
              <a:rPr lang="pt-BR" dirty="0" err="1" smtClean="0"/>
              <a:t>max</a:t>
            </a:r>
            <a:r>
              <a:rPr lang="pt-BR" dirty="0" smtClean="0"/>
              <a:t> ou min </a:t>
            </a:r>
            <a:r>
              <a:rPr lang="pt-BR" dirty="0" err="1" smtClean="0"/>
              <a:t>f</a:t>
            </a:r>
            <a:r>
              <a:rPr lang="pt-BR" baseline="-25000" dirty="0" err="1"/>
              <a:t>n</a:t>
            </a:r>
            <a:r>
              <a:rPr lang="pt-BR" baseline="-25000" dirty="0"/>
              <a:t> </a:t>
            </a:r>
            <a:r>
              <a:rPr lang="pt-BR" dirty="0" smtClean="0"/>
              <a:t>(</a:t>
            </a:r>
            <a:r>
              <a:rPr lang="pt-BR" dirty="0" err="1" smtClean="0"/>
              <a:t>s</a:t>
            </a:r>
            <a:r>
              <a:rPr lang="pt-BR" baseline="-25000" dirty="0" err="1"/>
              <a:t>n</a:t>
            </a:r>
            <a:r>
              <a:rPr lang="pt-BR" dirty="0" smtClean="0"/>
              <a:t>,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).</a:t>
            </a:r>
          </a:p>
          <a:p>
            <a:endParaRPr lang="pt-BR" dirty="0"/>
          </a:p>
          <a:p>
            <a:r>
              <a:rPr lang="pt-BR" dirty="0" err="1" smtClean="0"/>
              <a:t>f</a:t>
            </a:r>
            <a:r>
              <a:rPr lang="pt-BR" baseline="-25000" dirty="0" err="1"/>
              <a:t>n</a:t>
            </a:r>
            <a:r>
              <a:rPr lang="pt-BR" baseline="-25000" dirty="0"/>
              <a:t> </a:t>
            </a:r>
            <a:r>
              <a:rPr lang="pt-BR" dirty="0" smtClean="0"/>
              <a:t>(</a:t>
            </a:r>
            <a:r>
              <a:rPr lang="pt-BR" dirty="0" err="1" smtClean="0"/>
              <a:t>s</a:t>
            </a:r>
            <a:r>
              <a:rPr lang="pt-BR" baseline="-25000" dirty="0" err="1"/>
              <a:t>n</a:t>
            </a:r>
            <a:r>
              <a:rPr lang="pt-BR" dirty="0" smtClean="0"/>
              <a:t>,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) = </a:t>
            </a:r>
            <a:r>
              <a:rPr lang="pt-BR" dirty="0" err="1" smtClean="0"/>
              <a:t>c</a:t>
            </a:r>
            <a:r>
              <a:rPr lang="pt-BR" baseline="-25000" dirty="0" err="1" smtClean="0"/>
              <a:t>snxn</a:t>
            </a:r>
            <a:r>
              <a:rPr lang="pt-BR" baseline="-25000" dirty="0" smtClean="0"/>
              <a:t> </a:t>
            </a:r>
            <a:r>
              <a:rPr lang="pt-BR" dirty="0" smtClean="0"/>
              <a:t>+ f*</a:t>
            </a:r>
            <a:r>
              <a:rPr lang="pt-BR" baseline="-25000" dirty="0" smtClean="0"/>
              <a:t>n+1</a:t>
            </a:r>
            <a:r>
              <a:rPr lang="pt-BR" dirty="0" smtClean="0"/>
              <a:t>(s</a:t>
            </a:r>
            <a:r>
              <a:rPr lang="pt-BR" baseline="-25000" dirty="0" smtClean="0"/>
              <a:t>n+1</a:t>
            </a:r>
            <a:r>
              <a:rPr lang="pt-BR" dirty="0" smtClean="0"/>
              <a:t>)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6300192" y="5301208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Relação recursiva para um modelo aditivo.</a:t>
            </a:r>
            <a:endParaRPr lang="pt-BR" dirty="0"/>
          </a:p>
        </p:txBody>
      </p:sp>
      <p:sp>
        <p:nvSpPr>
          <p:cNvPr id="24" name="Retângulo 23"/>
          <p:cNvSpPr/>
          <p:nvPr/>
        </p:nvSpPr>
        <p:spPr>
          <a:xfrm>
            <a:off x="6300192" y="5301208"/>
            <a:ext cx="2664296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6" name="Conector de seta reta 25"/>
          <p:cNvCxnSpPr>
            <a:stCxn id="23" idx="0"/>
          </p:cNvCxnSpPr>
          <p:nvPr/>
        </p:nvCxnSpPr>
        <p:spPr>
          <a:xfrm flipV="1">
            <a:off x="7632340" y="4293096"/>
            <a:ext cx="17748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22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Resolução de problemas de PD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087788"/>
              </p:ext>
            </p:extLst>
          </p:nvPr>
        </p:nvGraphicFramePr>
        <p:xfrm>
          <a:off x="2483768" y="1916832"/>
          <a:ext cx="5400600" cy="4176464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900100"/>
                <a:gridCol w="900100"/>
                <a:gridCol w="900100"/>
                <a:gridCol w="900100"/>
                <a:gridCol w="900100"/>
                <a:gridCol w="900100"/>
              </a:tblGrid>
              <a:tr h="81891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err="1">
                          <a:effectLst/>
                        </a:rPr>
                        <a:t>sn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 err="1">
                          <a:effectLst/>
                        </a:rPr>
                        <a:t>xn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 err="1">
                          <a:effectLst/>
                        </a:rPr>
                        <a:t>fn</a:t>
                      </a:r>
                      <a:r>
                        <a:rPr lang="pt-BR" sz="1100" u="none" strike="noStrike" dirty="0">
                          <a:effectLst/>
                        </a:rPr>
                        <a:t>(</a:t>
                      </a:r>
                      <a:r>
                        <a:rPr lang="pt-BR" sz="1100" u="none" strike="noStrike" dirty="0" err="1">
                          <a:effectLst/>
                        </a:rPr>
                        <a:t>sn</a:t>
                      </a:r>
                      <a:r>
                        <a:rPr lang="pt-BR" sz="1100" u="none" strike="noStrike" dirty="0">
                          <a:effectLst/>
                        </a:rPr>
                        <a:t>, </a:t>
                      </a:r>
                      <a:r>
                        <a:rPr lang="pt-BR" sz="1100" u="none" strike="noStrike" dirty="0" err="1">
                          <a:effectLst/>
                        </a:rPr>
                        <a:t>xn</a:t>
                      </a:r>
                      <a:r>
                        <a:rPr lang="pt-BR" sz="1100" u="none" strike="noStrike" dirty="0">
                          <a:effectLst/>
                        </a:rPr>
                        <a:t>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f*n(</a:t>
                      </a:r>
                      <a:r>
                        <a:rPr lang="pt-BR" sz="1100" u="none" strike="noStrike" dirty="0" err="1">
                          <a:effectLst/>
                        </a:rPr>
                        <a:t>sn</a:t>
                      </a:r>
                      <a:r>
                        <a:rPr lang="pt-BR" sz="1100" u="none" strike="noStrike" dirty="0">
                          <a:effectLst/>
                        </a:rPr>
                        <a:t>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x*n(</a:t>
                      </a:r>
                      <a:r>
                        <a:rPr lang="pt-BR" sz="1100" u="none" strike="noStrike" dirty="0" err="1">
                          <a:effectLst/>
                        </a:rPr>
                        <a:t>sn</a:t>
                      </a:r>
                      <a:r>
                        <a:rPr lang="pt-BR" sz="1100" u="none" strike="noStrike" dirty="0">
                          <a:effectLst/>
                        </a:rPr>
                        <a:t>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1891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 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...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...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38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...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wordArtVert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...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wordArtVert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...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wordArtVert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...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wordArtVert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u="none" strike="noStrike" dirty="0">
                          <a:effectLst/>
                        </a:rPr>
                        <a:t>...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wordArtVert" anchor="b"/>
                </a:tc>
              </a:tr>
            </a:tbl>
          </a:graphicData>
        </a:graphic>
      </p:graphicFrame>
      <p:cxnSp>
        <p:nvCxnSpPr>
          <p:cNvPr id="6" name="Conector reto 5"/>
          <p:cNvCxnSpPr/>
          <p:nvPr/>
        </p:nvCxnSpPr>
        <p:spPr>
          <a:xfrm flipH="1" flipV="1">
            <a:off x="2483768" y="1988840"/>
            <a:ext cx="1728192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73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Exemplo 1: Problema do caminho  mais curto</a:t>
            </a:r>
            <a:endParaRPr lang="pt-BR" dirty="0"/>
          </a:p>
        </p:txBody>
      </p:sp>
      <p:sp>
        <p:nvSpPr>
          <p:cNvPr id="4" name="Elipse 3"/>
          <p:cNvSpPr/>
          <p:nvPr/>
        </p:nvSpPr>
        <p:spPr>
          <a:xfrm>
            <a:off x="2555776" y="234888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4283968" y="234888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1115616" y="342900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6804248" y="3356992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4283968" y="342900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5652120" y="2564904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2555776" y="342900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4355976" y="450912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/>
          <p:cNvSpPr/>
          <p:nvPr/>
        </p:nvSpPr>
        <p:spPr>
          <a:xfrm>
            <a:off x="2555776" y="4437112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5724128" y="4149080"/>
            <a:ext cx="288032" cy="28803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1115616" y="342900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555776" y="23488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2555776" y="335699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2555776" y="43651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4283968" y="234888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4283968" y="342900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</a:t>
            </a:r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4283968" y="44371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G</a:t>
            </a:r>
            <a:endParaRPr lang="pt-BR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5652120" y="24928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H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6804248" y="33569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J</a:t>
            </a:r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5724128" y="414908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I</a:t>
            </a:r>
            <a:endParaRPr lang="pt-BR" dirty="0"/>
          </a:p>
        </p:txBody>
      </p:sp>
      <p:cxnSp>
        <p:nvCxnSpPr>
          <p:cNvPr id="26" name="Conector reto 25"/>
          <p:cNvCxnSpPr>
            <a:endCxn id="16" idx="1"/>
          </p:cNvCxnSpPr>
          <p:nvPr/>
        </p:nvCxnSpPr>
        <p:spPr>
          <a:xfrm flipV="1">
            <a:off x="1403648" y="2533546"/>
            <a:ext cx="1152128" cy="967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>
            <a:off x="4529819" y="2492896"/>
            <a:ext cx="1122301" cy="2582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>
            <a:stCxn id="19" idx="1"/>
          </p:cNvCxnSpPr>
          <p:nvPr/>
        </p:nvCxnSpPr>
        <p:spPr>
          <a:xfrm flipH="1">
            <a:off x="2843808" y="2533546"/>
            <a:ext cx="1440160" cy="1984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to 31"/>
          <p:cNvCxnSpPr/>
          <p:nvPr/>
        </p:nvCxnSpPr>
        <p:spPr>
          <a:xfrm flipV="1">
            <a:off x="4644008" y="4293096"/>
            <a:ext cx="1152128" cy="3600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to 33"/>
          <p:cNvCxnSpPr/>
          <p:nvPr/>
        </p:nvCxnSpPr>
        <p:spPr>
          <a:xfrm>
            <a:off x="5940152" y="2751101"/>
            <a:ext cx="864096" cy="6058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>
            <a:stCxn id="4" idx="6"/>
          </p:cNvCxnSpPr>
          <p:nvPr/>
        </p:nvCxnSpPr>
        <p:spPr>
          <a:xfrm>
            <a:off x="2843808" y="2492896"/>
            <a:ext cx="14401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>
            <a:off x="1403648" y="3613666"/>
            <a:ext cx="11521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>
            <a:off x="2843808" y="2533546"/>
            <a:ext cx="1440160" cy="8954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to 41"/>
          <p:cNvCxnSpPr>
            <a:stCxn id="14" idx="6"/>
          </p:cNvCxnSpPr>
          <p:nvPr/>
        </p:nvCxnSpPr>
        <p:spPr>
          <a:xfrm flipV="1">
            <a:off x="6012160" y="3645024"/>
            <a:ext cx="792088" cy="648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to 43"/>
          <p:cNvCxnSpPr>
            <a:stCxn id="15" idx="3"/>
            <a:endCxn id="18" idx="1"/>
          </p:cNvCxnSpPr>
          <p:nvPr/>
        </p:nvCxnSpPr>
        <p:spPr>
          <a:xfrm>
            <a:off x="1403648" y="3613666"/>
            <a:ext cx="1152128" cy="9361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>
            <a:stCxn id="9" idx="7"/>
          </p:cNvCxnSpPr>
          <p:nvPr/>
        </p:nvCxnSpPr>
        <p:spPr>
          <a:xfrm flipV="1">
            <a:off x="4529819" y="2862228"/>
            <a:ext cx="1194309" cy="6089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47"/>
          <p:cNvCxnSpPr/>
          <p:nvPr/>
        </p:nvCxnSpPr>
        <p:spPr>
          <a:xfrm>
            <a:off x="2807804" y="2677562"/>
            <a:ext cx="1548172" cy="19035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/>
          <p:cNvCxnSpPr>
            <a:stCxn id="5" idx="5"/>
            <a:endCxn id="24" idx="0"/>
          </p:cNvCxnSpPr>
          <p:nvPr/>
        </p:nvCxnSpPr>
        <p:spPr>
          <a:xfrm>
            <a:off x="4529819" y="2594731"/>
            <a:ext cx="1338325" cy="15543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to 51"/>
          <p:cNvCxnSpPr>
            <a:stCxn id="13" idx="6"/>
            <a:endCxn id="21" idx="1"/>
          </p:cNvCxnSpPr>
          <p:nvPr/>
        </p:nvCxnSpPr>
        <p:spPr>
          <a:xfrm>
            <a:off x="2843808" y="4581128"/>
            <a:ext cx="1440160" cy="406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to 53"/>
          <p:cNvCxnSpPr>
            <a:stCxn id="9" idx="6"/>
          </p:cNvCxnSpPr>
          <p:nvPr/>
        </p:nvCxnSpPr>
        <p:spPr>
          <a:xfrm>
            <a:off x="4572000" y="3573016"/>
            <a:ext cx="1152128" cy="576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to 55"/>
          <p:cNvCxnSpPr/>
          <p:nvPr/>
        </p:nvCxnSpPr>
        <p:spPr>
          <a:xfrm flipV="1">
            <a:off x="2843808" y="2533546"/>
            <a:ext cx="1440160" cy="9376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to 57"/>
          <p:cNvCxnSpPr/>
          <p:nvPr/>
        </p:nvCxnSpPr>
        <p:spPr>
          <a:xfrm>
            <a:off x="2843808" y="3613666"/>
            <a:ext cx="14401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to 59"/>
          <p:cNvCxnSpPr>
            <a:stCxn id="11" idx="5"/>
            <a:endCxn id="21" idx="1"/>
          </p:cNvCxnSpPr>
          <p:nvPr/>
        </p:nvCxnSpPr>
        <p:spPr>
          <a:xfrm>
            <a:off x="2801627" y="3674851"/>
            <a:ext cx="1482341" cy="9469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/>
          <p:cNvCxnSpPr>
            <a:stCxn id="12" idx="7"/>
            <a:endCxn id="10" idx="4"/>
          </p:cNvCxnSpPr>
          <p:nvPr/>
        </p:nvCxnSpPr>
        <p:spPr>
          <a:xfrm flipV="1">
            <a:off x="4601827" y="2852936"/>
            <a:ext cx="1194309" cy="16983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/>
          <p:cNvCxnSpPr>
            <a:endCxn id="20" idx="1"/>
          </p:cNvCxnSpPr>
          <p:nvPr/>
        </p:nvCxnSpPr>
        <p:spPr>
          <a:xfrm flipV="1">
            <a:off x="2843808" y="3613666"/>
            <a:ext cx="1440160" cy="967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ixaDeTexto 66"/>
          <p:cNvSpPr txBox="1"/>
          <p:nvPr/>
        </p:nvSpPr>
        <p:spPr>
          <a:xfrm>
            <a:off x="1691680" y="2751101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68" name="CaixaDeTexto 67"/>
          <p:cNvSpPr txBox="1"/>
          <p:nvPr/>
        </p:nvSpPr>
        <p:spPr>
          <a:xfrm>
            <a:off x="1835696" y="33569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69" name="CaixaDeTexto 68"/>
          <p:cNvSpPr txBox="1"/>
          <p:nvPr/>
        </p:nvSpPr>
        <p:spPr>
          <a:xfrm>
            <a:off x="1619672" y="39690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70" name="CaixaDeTexto 69"/>
          <p:cNvSpPr txBox="1"/>
          <p:nvPr/>
        </p:nvSpPr>
        <p:spPr>
          <a:xfrm>
            <a:off x="3275856" y="21328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7</a:t>
            </a:r>
            <a:endParaRPr lang="pt-BR" dirty="0"/>
          </a:p>
        </p:txBody>
      </p:sp>
      <p:sp>
        <p:nvSpPr>
          <p:cNvPr id="71" name="CaixaDeTexto 70"/>
          <p:cNvSpPr txBox="1"/>
          <p:nvPr/>
        </p:nvSpPr>
        <p:spPr>
          <a:xfrm>
            <a:off x="4860032" y="22675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72" name="CaixaDeTexto 71"/>
          <p:cNvSpPr txBox="1"/>
          <p:nvPr/>
        </p:nvSpPr>
        <p:spPr>
          <a:xfrm>
            <a:off x="6372200" y="2677562"/>
            <a:ext cx="288032" cy="37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73" name="CaixaDeTexto 72"/>
          <p:cNvSpPr txBox="1"/>
          <p:nvPr/>
        </p:nvSpPr>
        <p:spPr>
          <a:xfrm>
            <a:off x="6372200" y="39330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74" name="CaixaDeTexto 73"/>
          <p:cNvSpPr txBox="1"/>
          <p:nvPr/>
        </p:nvSpPr>
        <p:spPr>
          <a:xfrm>
            <a:off x="3347864" y="462177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5</a:t>
            </a:r>
            <a:endParaRPr lang="pt-BR" dirty="0"/>
          </a:p>
        </p:txBody>
      </p:sp>
      <p:sp>
        <p:nvSpPr>
          <p:cNvPr id="75" name="CaixaDeTexto 74"/>
          <p:cNvSpPr txBox="1"/>
          <p:nvPr/>
        </p:nvSpPr>
        <p:spPr>
          <a:xfrm>
            <a:off x="5090969" y="4437112"/>
            <a:ext cx="561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76" name="CaixaDeTexto 75"/>
          <p:cNvSpPr txBox="1"/>
          <p:nvPr/>
        </p:nvSpPr>
        <p:spPr>
          <a:xfrm>
            <a:off x="2555776" y="2677562"/>
            <a:ext cx="288032" cy="37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77" name="CaixaDeTexto 76"/>
          <p:cNvSpPr txBox="1"/>
          <p:nvPr/>
        </p:nvSpPr>
        <p:spPr>
          <a:xfrm>
            <a:off x="3059832" y="250218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78" name="CaixaDeTexto 77"/>
          <p:cNvSpPr txBox="1"/>
          <p:nvPr/>
        </p:nvSpPr>
        <p:spPr>
          <a:xfrm>
            <a:off x="4644008" y="2594731"/>
            <a:ext cx="230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79" name="CaixaDeTexto 78"/>
          <p:cNvSpPr txBox="1"/>
          <p:nvPr/>
        </p:nvSpPr>
        <p:spPr>
          <a:xfrm>
            <a:off x="4499992" y="316670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6</a:t>
            </a:r>
            <a:endParaRPr lang="pt-BR" dirty="0"/>
          </a:p>
        </p:txBody>
      </p:sp>
      <p:sp>
        <p:nvSpPr>
          <p:cNvPr id="80" name="CaixaDeTexto 79"/>
          <p:cNvSpPr txBox="1"/>
          <p:nvPr/>
        </p:nvSpPr>
        <p:spPr>
          <a:xfrm>
            <a:off x="2807804" y="3166704"/>
            <a:ext cx="252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81" name="CaixaDeTexto 80"/>
          <p:cNvSpPr txBox="1"/>
          <p:nvPr/>
        </p:nvSpPr>
        <p:spPr>
          <a:xfrm>
            <a:off x="4529819" y="4153726"/>
            <a:ext cx="229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82" name="CaixaDeTexto 81"/>
          <p:cNvSpPr txBox="1"/>
          <p:nvPr/>
        </p:nvSpPr>
        <p:spPr>
          <a:xfrm>
            <a:off x="4601827" y="3645024"/>
            <a:ext cx="273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83" name="CaixaDeTexto 82"/>
          <p:cNvSpPr txBox="1"/>
          <p:nvPr/>
        </p:nvSpPr>
        <p:spPr>
          <a:xfrm>
            <a:off x="3059832" y="335137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84" name="CaixaDeTexto 83"/>
          <p:cNvSpPr txBox="1"/>
          <p:nvPr/>
        </p:nvSpPr>
        <p:spPr>
          <a:xfrm>
            <a:off x="2843808" y="372632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85" name="CaixaDeTexto 84"/>
          <p:cNvSpPr txBox="1"/>
          <p:nvPr/>
        </p:nvSpPr>
        <p:spPr>
          <a:xfrm>
            <a:off x="3059832" y="4077072"/>
            <a:ext cx="46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</a:t>
            </a:r>
            <a:endParaRPr lang="pt-BR" dirty="0"/>
          </a:p>
        </p:txBody>
      </p:sp>
      <p:sp>
        <p:nvSpPr>
          <p:cNvPr id="86" name="CaixaDeTexto 85"/>
          <p:cNvSpPr txBox="1"/>
          <p:nvPr/>
        </p:nvSpPr>
        <p:spPr>
          <a:xfrm>
            <a:off x="2699792" y="415372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4</a:t>
            </a:r>
            <a:endParaRPr lang="pt-BR" dirty="0"/>
          </a:p>
        </p:txBody>
      </p:sp>
      <p:sp>
        <p:nvSpPr>
          <p:cNvPr id="8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Problema da diligência (pag. 424 do livro)</a:t>
            </a:r>
          </a:p>
          <a:p>
            <a:endParaRPr lang="pt-BR" dirty="0"/>
          </a:p>
          <a:p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r>
              <a:rPr lang="pt-BR" b="1" dirty="0" smtClean="0"/>
              <a:t>Objetivo: </a:t>
            </a:r>
            <a:r>
              <a:rPr lang="pt-BR" dirty="0" smtClean="0"/>
              <a:t>determinar a rota que minimiza o custo total.</a:t>
            </a:r>
            <a:endParaRPr lang="pt-BR" dirty="0"/>
          </a:p>
        </p:txBody>
      </p:sp>
      <p:cxnSp>
        <p:nvCxnSpPr>
          <p:cNvPr id="7" name="Conector reto 6"/>
          <p:cNvCxnSpPr/>
          <p:nvPr/>
        </p:nvCxnSpPr>
        <p:spPr>
          <a:xfrm>
            <a:off x="1115616" y="2132856"/>
            <a:ext cx="0" cy="26015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65"/>
          <p:cNvCxnSpPr/>
          <p:nvPr/>
        </p:nvCxnSpPr>
        <p:spPr>
          <a:xfrm>
            <a:off x="2771800" y="2132856"/>
            <a:ext cx="0" cy="26015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ector reto 87"/>
          <p:cNvCxnSpPr/>
          <p:nvPr/>
        </p:nvCxnSpPr>
        <p:spPr>
          <a:xfrm>
            <a:off x="4572000" y="2132856"/>
            <a:ext cx="0" cy="26015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to 88"/>
          <p:cNvCxnSpPr/>
          <p:nvPr/>
        </p:nvCxnSpPr>
        <p:spPr>
          <a:xfrm>
            <a:off x="5940152" y="2132856"/>
            <a:ext cx="0" cy="26015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to 89"/>
          <p:cNvCxnSpPr/>
          <p:nvPr/>
        </p:nvCxnSpPr>
        <p:spPr>
          <a:xfrm>
            <a:off x="7092280" y="2285256"/>
            <a:ext cx="0" cy="26015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/>
          <p:cNvSpPr txBox="1"/>
          <p:nvPr/>
        </p:nvSpPr>
        <p:spPr>
          <a:xfrm>
            <a:off x="1259632" y="213285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Estágio 1</a:t>
            </a:r>
            <a:endParaRPr lang="pt-BR" dirty="0"/>
          </a:p>
        </p:txBody>
      </p:sp>
      <p:sp>
        <p:nvSpPr>
          <p:cNvPr id="91" name="CaixaDeTexto 90"/>
          <p:cNvSpPr txBox="1"/>
          <p:nvPr/>
        </p:nvSpPr>
        <p:spPr>
          <a:xfrm>
            <a:off x="2843808" y="191683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Estágio 2</a:t>
            </a:r>
            <a:endParaRPr lang="pt-BR" dirty="0"/>
          </a:p>
        </p:txBody>
      </p:sp>
      <p:sp>
        <p:nvSpPr>
          <p:cNvPr id="92" name="CaixaDeTexto 91"/>
          <p:cNvSpPr txBox="1"/>
          <p:nvPr/>
        </p:nvSpPr>
        <p:spPr>
          <a:xfrm>
            <a:off x="4716016" y="206084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Estágio 3</a:t>
            </a:r>
            <a:endParaRPr lang="pt-BR" dirty="0"/>
          </a:p>
        </p:txBody>
      </p:sp>
      <p:sp>
        <p:nvSpPr>
          <p:cNvPr id="93" name="CaixaDeTexto 92"/>
          <p:cNvSpPr txBox="1"/>
          <p:nvPr/>
        </p:nvSpPr>
        <p:spPr>
          <a:xfrm>
            <a:off x="5940152" y="213285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Estágio 4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895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Resolvendo por Programação Dinâmica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Temos os estágios n = 1, 2 , 3, 4</a:t>
            </a:r>
          </a:p>
          <a:p>
            <a:pPr algn="just"/>
            <a:r>
              <a:rPr lang="pt-BR" dirty="0" smtClean="0"/>
              <a:t>Em cada estágio, os estados (</a:t>
            </a:r>
            <a:r>
              <a:rPr lang="pt-BR" dirty="0" err="1" smtClean="0"/>
              <a:t>s</a:t>
            </a:r>
            <a:r>
              <a:rPr lang="pt-BR" baseline="-25000" dirty="0" err="1" smtClean="0"/>
              <a:t>n</a:t>
            </a:r>
            <a:r>
              <a:rPr lang="pt-BR" dirty="0" smtClean="0"/>
              <a:t>) representam as informações iniciais (nós de saída) e </a:t>
            </a:r>
            <a:r>
              <a:rPr lang="pt-BR" dirty="0"/>
              <a:t>as decisões (</a:t>
            </a:r>
            <a:r>
              <a:rPr lang="pt-BR" dirty="0" err="1" smtClean="0"/>
              <a:t>x</a:t>
            </a:r>
            <a:r>
              <a:rPr lang="pt-BR" baseline="-25000" dirty="0" err="1" smtClean="0"/>
              <a:t>n</a:t>
            </a:r>
            <a:r>
              <a:rPr lang="pt-BR" dirty="0" smtClean="0"/>
              <a:t>) representam o destino imediato (nós de entrada) no estágio n.</a:t>
            </a:r>
          </a:p>
          <a:p>
            <a:pPr algn="just"/>
            <a:r>
              <a:rPr lang="pt-BR" dirty="0" smtClean="0"/>
              <a:t> Faça que </a:t>
            </a:r>
            <a:r>
              <a:rPr lang="pt-BR" dirty="0" err="1" smtClean="0"/>
              <a:t>f</a:t>
            </a:r>
            <a:r>
              <a:rPr lang="pt-BR" baseline="-25000" dirty="0" err="1"/>
              <a:t>n</a:t>
            </a:r>
            <a:r>
              <a:rPr lang="pt-BR" baseline="-25000" dirty="0"/>
              <a:t> </a:t>
            </a:r>
            <a:r>
              <a:rPr lang="pt-BR" dirty="0" smtClean="0"/>
              <a:t>(</a:t>
            </a:r>
            <a:r>
              <a:rPr lang="pt-BR" dirty="0" err="1" smtClean="0"/>
              <a:t>s</a:t>
            </a:r>
            <a:r>
              <a:rPr lang="pt-BR" baseline="-25000" dirty="0" err="1"/>
              <a:t>n</a:t>
            </a:r>
            <a:r>
              <a:rPr lang="pt-BR" dirty="0" smtClean="0"/>
              <a:t>,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) seja o custo total da melhor escolha como um todo para os estágios restantes, dado que o objeto se encontre no estado </a:t>
            </a:r>
            <a:r>
              <a:rPr lang="pt-BR" dirty="0" err="1" smtClean="0"/>
              <a:t>s</a:t>
            </a:r>
            <a:r>
              <a:rPr lang="pt-BR" baseline="-25000" dirty="0" err="1" smtClean="0"/>
              <a:t>n</a:t>
            </a:r>
            <a:r>
              <a:rPr lang="pt-BR" dirty="0" smtClean="0"/>
              <a:t>, pronto para iniciar o estágio n e selecione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 como seu destino imediato.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190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Resolvendo por Programação Dinâmica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 = 4 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/>
              <a:t>n</a:t>
            </a:r>
            <a:r>
              <a:rPr lang="pt-BR" dirty="0" smtClean="0"/>
              <a:t> = 3         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  </a:t>
            </a:r>
            <a:endParaRPr lang="pt-BR" dirty="0"/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735719"/>
              </p:ext>
            </p:extLst>
          </p:nvPr>
        </p:nvGraphicFramePr>
        <p:xfrm>
          <a:off x="2555775" y="3403230"/>
          <a:ext cx="4104457" cy="1313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" name="Planilha" r:id="rId3" imgW="3124296" imgH="1000104" progId="Excel.Sheet.12">
                  <p:embed/>
                </p:oleObj>
              </mc:Choice>
              <mc:Fallback>
                <p:oleObj name="Planilha" r:id="rId3" imgW="3124296" imgH="100010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5775" y="3403230"/>
                        <a:ext cx="4104457" cy="13139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3795415"/>
              </p:ext>
            </p:extLst>
          </p:nvPr>
        </p:nvGraphicFramePr>
        <p:xfrm>
          <a:off x="2555776" y="1772816"/>
          <a:ext cx="4103688" cy="131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4" name="Planilha" r:id="rId5" imgW="3124296" imgH="1000104" progId="Excel.Sheet.12">
                  <p:embed/>
                </p:oleObj>
              </mc:Choice>
              <mc:Fallback>
                <p:oleObj name="Planilha" r:id="rId5" imgW="3124296" imgH="1000104" progId="Excel.Sheet.12">
                  <p:embed/>
                  <p:pic>
                    <p:nvPicPr>
                      <p:cNvPr id="0" name="Obje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1772816"/>
                        <a:ext cx="4103688" cy="1312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467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Resolvendo por Programação Dinâmica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n = 2   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n = 1</a:t>
            </a:r>
          </a:p>
          <a:p>
            <a:pPr marL="0" indent="0">
              <a:buNone/>
            </a:pPr>
            <a:r>
              <a:rPr lang="pt-BR" dirty="0" smtClean="0"/>
              <a:t>                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  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0" y="1700808"/>
            <a:ext cx="4550246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762" y="3861048"/>
            <a:ext cx="6048672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395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Resolvendo por Programação Dinâmica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 rotas ótimas para o Problema da Diligência são:</a:t>
            </a:r>
          </a:p>
          <a:p>
            <a:r>
              <a:rPr lang="pt-BR" dirty="0" smtClean="0"/>
              <a:t>A – C – E – H – J</a:t>
            </a:r>
          </a:p>
          <a:p>
            <a:r>
              <a:rPr lang="pt-BR" dirty="0" smtClean="0"/>
              <a:t>A – D – E – H – J</a:t>
            </a:r>
          </a:p>
          <a:p>
            <a:r>
              <a:rPr lang="pt-BR" dirty="0" smtClean="0"/>
              <a:t>A – D – F – I – J.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701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Exemplo 2 – Problema do Esforço da Distribuição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Característica: </a:t>
            </a:r>
            <a:r>
              <a:rPr lang="pt-BR" dirty="0" smtClean="0"/>
              <a:t>há apenas um tipo de recurso que deve ser alocado a uma série de atividades. O objetivo é determinar como distribuir de forma mais eficiente o recurso entre as atividades.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632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Exemplo 2 – Problema do Esforço da Distribuição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Formulação: </a:t>
            </a:r>
          </a:p>
          <a:p>
            <a:pPr algn="just"/>
            <a:r>
              <a:rPr lang="pt-BR" b="1" dirty="0" smtClean="0"/>
              <a:t>Estágio n </a:t>
            </a:r>
            <a:r>
              <a:rPr lang="pt-BR" dirty="0" smtClean="0"/>
              <a:t>= atividade n (n = 1, ..., N).</a:t>
            </a:r>
          </a:p>
          <a:p>
            <a:pPr algn="just"/>
            <a:r>
              <a:rPr lang="pt-BR" dirty="0" err="1" smtClean="0"/>
              <a:t>x</a:t>
            </a:r>
            <a:r>
              <a:rPr lang="pt-BR" baseline="-25000" dirty="0" err="1" smtClean="0"/>
              <a:t>n</a:t>
            </a:r>
            <a:r>
              <a:rPr lang="pt-BR" dirty="0" smtClean="0"/>
              <a:t> = quantidade do recurso alocado à atividade n.</a:t>
            </a:r>
          </a:p>
          <a:p>
            <a:pPr algn="just"/>
            <a:r>
              <a:rPr lang="pt-BR" b="1" dirty="0" smtClean="0"/>
              <a:t>Estado </a:t>
            </a:r>
            <a:r>
              <a:rPr lang="pt-BR" b="1" dirty="0" err="1" smtClean="0"/>
              <a:t>s</a:t>
            </a:r>
            <a:r>
              <a:rPr lang="pt-BR" b="1" baseline="-25000" dirty="0" err="1" smtClean="0"/>
              <a:t>n</a:t>
            </a:r>
            <a:r>
              <a:rPr lang="pt-BR" b="1" dirty="0" smtClean="0"/>
              <a:t> </a:t>
            </a:r>
            <a:r>
              <a:rPr lang="pt-BR" dirty="0" smtClean="0"/>
              <a:t>= quantidade do recurso ainda disponível para alocação para as atividades restantes.</a:t>
            </a:r>
            <a:endParaRPr lang="pt-BR" dirty="0"/>
          </a:p>
        </p:txBody>
      </p:sp>
      <p:sp>
        <p:nvSpPr>
          <p:cNvPr id="4" name="Elipse 3"/>
          <p:cNvSpPr/>
          <p:nvPr/>
        </p:nvSpPr>
        <p:spPr>
          <a:xfrm>
            <a:off x="2267744" y="5805264"/>
            <a:ext cx="504056" cy="4320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2267744" y="58052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</a:t>
            </a:r>
            <a:r>
              <a:rPr lang="pt-BR" dirty="0" err="1" smtClean="0"/>
              <a:t>s</a:t>
            </a:r>
            <a:r>
              <a:rPr lang="pt-BR" baseline="-25000" dirty="0" err="1" smtClean="0"/>
              <a:t>n</a:t>
            </a:r>
            <a:endParaRPr lang="pt-BR" baseline="-25000" dirty="0"/>
          </a:p>
        </p:txBody>
      </p:sp>
      <p:sp>
        <p:nvSpPr>
          <p:cNvPr id="8" name="Elipse 7"/>
          <p:cNvSpPr/>
          <p:nvPr/>
        </p:nvSpPr>
        <p:spPr>
          <a:xfrm>
            <a:off x="5076056" y="5805264"/>
            <a:ext cx="792088" cy="4320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5076056" y="580526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s</a:t>
            </a:r>
            <a:r>
              <a:rPr lang="pt-BR" baseline="-25000" dirty="0" err="1" smtClean="0"/>
              <a:t>n</a:t>
            </a:r>
            <a:r>
              <a:rPr lang="pt-BR" dirty="0" smtClean="0"/>
              <a:t> -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endParaRPr lang="pt-BR" dirty="0"/>
          </a:p>
        </p:txBody>
      </p:sp>
      <p:cxnSp>
        <p:nvCxnSpPr>
          <p:cNvPr id="11" name="Conector de seta reta 10"/>
          <p:cNvCxnSpPr>
            <a:stCxn id="5" idx="3"/>
          </p:cNvCxnSpPr>
          <p:nvPr/>
        </p:nvCxnSpPr>
        <p:spPr>
          <a:xfrm>
            <a:off x="2771800" y="5989930"/>
            <a:ext cx="2304256" cy="3135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3707904" y="566124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x</a:t>
            </a:r>
            <a:r>
              <a:rPr lang="pt-BR" baseline="-25000" dirty="0" err="1" smtClean="0"/>
              <a:t>n</a:t>
            </a:r>
            <a:endParaRPr lang="pt-BR" baseline="-250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187624" y="580526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Estado: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1115616" y="5363924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 Estágio:        n			      n + 1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568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Exemplo 2 – Problema do Esforço da Distribuição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b="1" dirty="0" smtClean="0"/>
              <a:t>Situação</a:t>
            </a:r>
            <a:r>
              <a:rPr lang="pt-BR" b="1" smtClean="0"/>
              <a:t>: </a:t>
            </a:r>
            <a:r>
              <a:rPr lang="pt-BR" smtClean="0"/>
              <a:t>Há três </a:t>
            </a:r>
            <a:r>
              <a:rPr lang="pt-BR" dirty="0" smtClean="0"/>
              <a:t>equipes de pesquisa para solucionar um problema de engenharia. A probabilidade de que as respectivas</a:t>
            </a:r>
            <a:r>
              <a:rPr lang="pt-BR" b="1" dirty="0" smtClean="0"/>
              <a:t> </a:t>
            </a:r>
            <a:r>
              <a:rPr lang="pt-BR" dirty="0" smtClean="0"/>
              <a:t>equipes - 1, 2 e 3 – não serão bem sucedidas é de, respectivamente, 40%, 60% e 80%. Como o objetivo é minimizar a probabilidade de falha, foram designados mais dois cientistas. O problema é determinar como alocar os dois cientistas adicionais para minimizar a probabilidade de que todas as equipes vão falhar. </a:t>
            </a:r>
            <a:r>
              <a:rPr lang="pt-BR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22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Programação Dinâmica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</a:t>
            </a:r>
            <a:r>
              <a:rPr lang="pt-BR" b="1" dirty="0" smtClean="0"/>
              <a:t>Programação Dinâmica </a:t>
            </a:r>
            <a:r>
              <a:rPr lang="pt-BR" dirty="0" smtClean="0"/>
              <a:t>consiste na decomposição do problema original em uma sequência de problemas menores e mais simples de serem resolvidos.</a:t>
            </a:r>
          </a:p>
          <a:p>
            <a:pPr algn="just"/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175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650" y="1916832"/>
            <a:ext cx="5748637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778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Exemplo </a:t>
            </a:r>
            <a:r>
              <a:rPr lang="pt-BR" dirty="0" smtClean="0"/>
              <a:t>2 </a:t>
            </a:r>
            <a:r>
              <a:rPr lang="pt-BR" dirty="0"/>
              <a:t>– Problema do Esforço da Distribuição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Formulação: </a:t>
            </a:r>
          </a:p>
          <a:p>
            <a:r>
              <a:rPr lang="pt-BR" b="1" dirty="0"/>
              <a:t>Estágio n </a:t>
            </a:r>
            <a:r>
              <a:rPr lang="pt-BR" dirty="0"/>
              <a:t>= </a:t>
            </a:r>
            <a:r>
              <a:rPr lang="pt-BR" dirty="0" smtClean="0"/>
              <a:t>equipe n </a:t>
            </a:r>
            <a:r>
              <a:rPr lang="pt-BR" dirty="0"/>
              <a:t>(n = 1, </a:t>
            </a:r>
            <a:r>
              <a:rPr lang="pt-BR" dirty="0" smtClean="0"/>
              <a:t>2,3).</a:t>
            </a:r>
            <a:endParaRPr lang="pt-BR" dirty="0"/>
          </a:p>
          <a:p>
            <a:r>
              <a:rPr lang="pt-BR" dirty="0" err="1"/>
              <a:t>x</a:t>
            </a:r>
            <a:r>
              <a:rPr lang="pt-BR" baseline="-25000" dirty="0" err="1"/>
              <a:t>n</a:t>
            </a:r>
            <a:r>
              <a:rPr lang="pt-BR" dirty="0"/>
              <a:t> = </a:t>
            </a:r>
            <a:r>
              <a:rPr lang="pt-BR" dirty="0" smtClean="0"/>
              <a:t>nº de cientistas adicionais alocados </a:t>
            </a:r>
            <a:r>
              <a:rPr lang="pt-BR" dirty="0"/>
              <a:t>à </a:t>
            </a:r>
            <a:r>
              <a:rPr lang="pt-BR" dirty="0" smtClean="0"/>
              <a:t>equipe </a:t>
            </a:r>
            <a:r>
              <a:rPr lang="pt-BR" dirty="0"/>
              <a:t>n.</a:t>
            </a:r>
          </a:p>
          <a:p>
            <a:r>
              <a:rPr lang="pt-BR" b="1" dirty="0"/>
              <a:t>Estado </a:t>
            </a:r>
            <a:r>
              <a:rPr lang="pt-BR" b="1" dirty="0" err="1"/>
              <a:t>s</a:t>
            </a:r>
            <a:r>
              <a:rPr lang="pt-BR" b="1" baseline="-25000" dirty="0" err="1"/>
              <a:t>n</a:t>
            </a:r>
            <a:r>
              <a:rPr lang="pt-BR" b="1" dirty="0"/>
              <a:t> </a:t>
            </a:r>
            <a:r>
              <a:rPr lang="pt-BR" dirty="0"/>
              <a:t>= </a:t>
            </a:r>
            <a:r>
              <a:rPr lang="pt-BR" dirty="0" smtClean="0"/>
              <a:t>nº de novos cientistas ainda disponíveis </a:t>
            </a:r>
            <a:r>
              <a:rPr lang="pt-BR" dirty="0"/>
              <a:t>para alocação </a:t>
            </a:r>
            <a:r>
              <a:rPr lang="pt-BR" dirty="0" smtClean="0"/>
              <a:t>às equipes </a:t>
            </a:r>
            <a:r>
              <a:rPr lang="pt-BR" dirty="0"/>
              <a:t>restantes</a:t>
            </a:r>
            <a:r>
              <a:rPr lang="pt-BR" dirty="0" smtClean="0"/>
              <a:t>.</a:t>
            </a:r>
          </a:p>
          <a:p>
            <a:r>
              <a:rPr lang="pt-BR" dirty="0" err="1"/>
              <a:t>f</a:t>
            </a:r>
            <a:r>
              <a:rPr lang="pt-BR" baseline="-25000" dirty="0" err="1" smtClean="0"/>
              <a:t>n</a:t>
            </a:r>
            <a:r>
              <a:rPr lang="pt-BR" baseline="-25000" dirty="0" smtClean="0"/>
              <a:t> </a:t>
            </a:r>
            <a:r>
              <a:rPr lang="pt-BR" dirty="0" smtClean="0"/>
              <a:t>(</a:t>
            </a:r>
            <a:r>
              <a:rPr lang="pt-BR" dirty="0" err="1" smtClean="0"/>
              <a:t>s</a:t>
            </a:r>
            <a:r>
              <a:rPr lang="pt-BR" baseline="-25000" dirty="0" err="1"/>
              <a:t>n</a:t>
            </a:r>
            <a:r>
              <a:rPr lang="pt-BR" dirty="0" smtClean="0"/>
              <a:t>,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) = </a:t>
            </a:r>
            <a:r>
              <a:rPr lang="pt-BR" dirty="0" err="1" smtClean="0"/>
              <a:t>p</a:t>
            </a:r>
            <a:r>
              <a:rPr lang="pt-BR" baseline="-25000" dirty="0" err="1" smtClean="0"/>
              <a:t>n</a:t>
            </a:r>
            <a:r>
              <a:rPr lang="pt-BR" dirty="0" smtClean="0"/>
              <a:t>(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).f*</a:t>
            </a:r>
            <a:r>
              <a:rPr lang="pt-BR" baseline="-25000" dirty="0" smtClean="0"/>
              <a:t>n+1</a:t>
            </a:r>
            <a:r>
              <a:rPr lang="pt-BR" dirty="0" smtClean="0"/>
              <a:t>(</a:t>
            </a:r>
            <a:r>
              <a:rPr lang="pt-BR" dirty="0" err="1" smtClean="0"/>
              <a:t>s</a:t>
            </a:r>
            <a:r>
              <a:rPr lang="pt-BR" baseline="-25000" dirty="0" err="1" smtClean="0"/>
              <a:t>n</a:t>
            </a:r>
            <a:r>
              <a:rPr lang="pt-BR" dirty="0" smtClean="0"/>
              <a:t>-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n</a:t>
            </a:r>
            <a:r>
              <a:rPr lang="pt-BR" dirty="0" smtClean="0"/>
              <a:t>), para n = 1, 2,3</a:t>
            </a:r>
            <a:endParaRPr lang="pt-BR" dirty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43608" y="6093296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p</a:t>
            </a:r>
            <a:r>
              <a:rPr lang="pt-BR" baseline="-25000" dirty="0" err="1"/>
              <a:t>n</a:t>
            </a:r>
            <a:r>
              <a:rPr lang="pt-BR" dirty="0"/>
              <a:t>(</a:t>
            </a:r>
            <a:r>
              <a:rPr lang="pt-BR" dirty="0" err="1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) = probabilidade de falha para a equipe n caso lhe seja designada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 cientistas adicionais.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978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126" y="188641"/>
            <a:ext cx="4959146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323528" y="18864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n</a:t>
            </a:r>
            <a:r>
              <a:rPr lang="pt-BR" b="1" dirty="0" smtClean="0"/>
              <a:t> = 3:</a:t>
            </a:r>
            <a:endParaRPr lang="pt-BR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945" y="2204864"/>
            <a:ext cx="5478391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365104"/>
            <a:ext cx="5445051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323528" y="226758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n</a:t>
            </a:r>
            <a:r>
              <a:rPr lang="pt-BR" b="1" dirty="0" smtClean="0"/>
              <a:t> = 2:</a:t>
            </a:r>
            <a:endParaRPr lang="pt-BR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23528" y="442782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n</a:t>
            </a:r>
            <a:r>
              <a:rPr lang="pt-BR" b="1" dirty="0" smtClean="0"/>
              <a:t> = 1:</a:t>
            </a:r>
            <a:endParaRPr lang="pt-BR" b="1" dirty="0"/>
          </a:p>
        </p:txBody>
      </p:sp>
      <p:sp>
        <p:nvSpPr>
          <p:cNvPr id="2" name="CaixaDeTexto 1"/>
          <p:cNvSpPr txBox="1"/>
          <p:nvPr/>
        </p:nvSpPr>
        <p:spPr>
          <a:xfrm>
            <a:off x="467544" y="5877272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Sol. Ótima: </a:t>
            </a:r>
            <a:r>
              <a:rPr lang="pt-BR" dirty="0" smtClean="0"/>
              <a:t>x*</a:t>
            </a:r>
            <a:r>
              <a:rPr lang="pt-BR" baseline="-25000" dirty="0" smtClean="0"/>
              <a:t>1</a:t>
            </a:r>
            <a:r>
              <a:rPr lang="pt-BR" dirty="0" smtClean="0"/>
              <a:t> = 1, x*</a:t>
            </a:r>
            <a:r>
              <a:rPr lang="pt-BR" baseline="-25000" dirty="0" smtClean="0"/>
              <a:t>2</a:t>
            </a:r>
            <a:r>
              <a:rPr lang="pt-BR" dirty="0" smtClean="0"/>
              <a:t> = 0 e x*</a:t>
            </a:r>
            <a:r>
              <a:rPr lang="pt-BR" baseline="-25000" dirty="0" smtClean="0"/>
              <a:t>3</a:t>
            </a:r>
            <a:r>
              <a:rPr lang="pt-BR" dirty="0" smtClean="0"/>
              <a:t> = 1.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747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 de dimensionalidade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 aumento no número de variáveis de estado aumenta os cálculos em cada estado, pois temos que realizar todas as</a:t>
            </a:r>
            <a:r>
              <a:rPr lang="pt-BR" dirty="0"/>
              <a:t> possíveis</a:t>
            </a:r>
            <a:r>
              <a:rPr lang="pt-BR" dirty="0" smtClean="0"/>
              <a:t> combinações de variáveis de estado. Em termos computacional, o número de cálculo pode se impraticável.</a:t>
            </a:r>
          </a:p>
          <a:p>
            <a:pPr algn="just"/>
            <a:r>
              <a:rPr lang="pt-BR" dirty="0" smtClean="0"/>
              <a:t> Essa dificuldade de cálculo é chamada </a:t>
            </a:r>
            <a:r>
              <a:rPr lang="pt-BR" b="1" dirty="0" smtClean="0"/>
              <a:t>maldição da dimensionalidade</a:t>
            </a:r>
            <a:r>
              <a:rPr lang="pt-BR" dirty="0" smtClean="0"/>
              <a:t>. (ver exemplo 5 cap. 10, </a:t>
            </a:r>
            <a:r>
              <a:rPr lang="pt-BR" dirty="0" err="1" smtClean="0"/>
              <a:t>Hillier</a:t>
            </a:r>
            <a:r>
              <a:rPr lang="pt-BR" dirty="0" smtClean="0"/>
              <a:t> e Lieberman).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2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 de exercícios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Livro </a:t>
            </a:r>
            <a:r>
              <a:rPr lang="pt-BR" dirty="0" err="1" smtClean="0"/>
              <a:t>Hillier</a:t>
            </a:r>
            <a:r>
              <a:rPr lang="pt-BR" dirty="0" smtClean="0"/>
              <a:t> e Lieberman.</a:t>
            </a:r>
          </a:p>
          <a:p>
            <a:pPr marL="0" indent="0">
              <a:buNone/>
            </a:pPr>
            <a:r>
              <a:rPr lang="pt-BR" dirty="0" smtClean="0"/>
              <a:t>Capítulo 10 – Programação Dinâmica</a:t>
            </a:r>
          </a:p>
          <a:p>
            <a:pPr marL="0" indent="0">
              <a:buNone/>
            </a:pPr>
            <a:r>
              <a:rPr lang="pt-BR" dirty="0" smtClean="0"/>
              <a:t>Pagina 456, exercícios </a:t>
            </a:r>
            <a:r>
              <a:rPr lang="pt-BR" dirty="0" err="1" smtClean="0"/>
              <a:t>nºs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10.2-1 (letras a e c), 10.2-2 (apenas letra b), 10.3-1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841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Conceitos básicos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Decisões (</a:t>
            </a:r>
            <a:r>
              <a:rPr lang="pt-BR" b="1" dirty="0" err="1" smtClean="0"/>
              <a:t>x</a:t>
            </a:r>
            <a:r>
              <a:rPr lang="pt-BR" b="1" baseline="-25000" dirty="0" err="1" smtClean="0"/>
              <a:t>n</a:t>
            </a:r>
            <a:r>
              <a:rPr lang="pt-BR" b="1" dirty="0" smtClean="0"/>
              <a:t>): </a:t>
            </a:r>
            <a:r>
              <a:rPr lang="pt-BR" dirty="0" smtClean="0"/>
              <a:t>em cada estágio, a partir das informações contidas inicialmente, escolhem-se as melhores decisões. 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O efeito da decisão política é transformar o estado do estágio atual em um estado do próximo estágio.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020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Definições Preliminares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b="1" dirty="0" smtClean="0"/>
              <a:t>Estágios (n): </a:t>
            </a:r>
            <a:r>
              <a:rPr lang="pt-BR" dirty="0" smtClean="0"/>
              <a:t>O </a:t>
            </a:r>
            <a:r>
              <a:rPr lang="pt-BR" dirty="0" smtClean="0"/>
              <a:t>problema é dividido em </a:t>
            </a:r>
            <a:r>
              <a:rPr lang="pt-BR" b="1" dirty="0" smtClean="0"/>
              <a:t>estágios</a:t>
            </a:r>
            <a:r>
              <a:rPr lang="pt-BR" dirty="0" smtClean="0"/>
              <a:t>, com a necessidade de se tomar uma decisão política a cada estágio.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b="1" dirty="0" smtClean="0"/>
              <a:t>Estados (</a:t>
            </a:r>
            <a:r>
              <a:rPr lang="pt-BR" b="1" dirty="0" err="1" smtClean="0"/>
              <a:t>s</a:t>
            </a:r>
            <a:r>
              <a:rPr lang="pt-BR" b="1" baseline="-25000" dirty="0" err="1" smtClean="0"/>
              <a:t>n</a:t>
            </a:r>
            <a:r>
              <a:rPr lang="pt-BR" b="1" dirty="0" smtClean="0"/>
              <a:t>): </a:t>
            </a:r>
            <a:r>
              <a:rPr lang="pt-BR" dirty="0" smtClean="0"/>
              <a:t>Cada estágio tem um número associado de </a:t>
            </a:r>
            <a:r>
              <a:rPr lang="pt-BR" b="1" dirty="0" smtClean="0"/>
              <a:t>estados</a:t>
            </a:r>
            <a:r>
              <a:rPr lang="pt-BR" dirty="0" smtClean="0"/>
              <a:t>, que representam as várias condições possíveis dentro de um estágio do problema.  Ou seja, os estados são as informações contidas em cada estágio, necessárias para a tomada de decisões.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17321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pt-BR" dirty="0" smtClean="0"/>
              <a:t>Programação Dinâmica pode ser determinística ou probabilística.</a:t>
            </a:r>
          </a:p>
          <a:p>
            <a:endParaRPr lang="pt-BR" dirty="0"/>
          </a:p>
          <a:p>
            <a:r>
              <a:rPr lang="pt-BR" b="1" dirty="0" smtClean="0"/>
              <a:t>PD determinística: </a:t>
            </a:r>
            <a:r>
              <a:rPr lang="pt-BR" dirty="0" smtClean="0"/>
              <a:t>o estado do próximo estágio é unicamente determinado pela decisão política do estágio atual.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b="1" dirty="0" smtClean="0"/>
              <a:t>PD probabilística: </a:t>
            </a:r>
            <a:r>
              <a:rPr lang="pt-BR" dirty="0" smtClean="0"/>
              <a:t>o estado seguinte depende de alguma distribuição de probabilidade.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517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Princípio de </a:t>
            </a:r>
            <a:r>
              <a:rPr lang="pt-BR" dirty="0" err="1" smtClean="0"/>
              <a:t>otimalidade</a:t>
            </a:r>
            <a:r>
              <a:rPr lang="pt-BR" dirty="0" smtClean="0"/>
              <a:t> de </a:t>
            </a:r>
            <a:r>
              <a:rPr lang="pt-BR" dirty="0" err="1" smtClean="0"/>
              <a:t>Bellman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Dado o estado atual, a decisão ótima para cada estágio remanescente não depende das decisões tomadas em estágios anteriores. Assim, a decisão ótima para cada estágio seguinte depende somente do estado atual, não importando o que aconteceu anteriormente. 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Por exemplo, suponha que o caminho mais curto entre a UNIRIO e a UFRJ seja conhecido e esse caminho passa necessariamente pela Central do BR. Consequentemente, o caminho mais curto entre a </a:t>
            </a:r>
            <a:r>
              <a:rPr lang="pt-BR" dirty="0"/>
              <a:t>UNIRIO e a UFRJ </a:t>
            </a:r>
            <a:r>
              <a:rPr lang="pt-BR" dirty="0" smtClean="0"/>
              <a:t>deve incluir o caminho mais curto entre a Central do BR e a UFRJ.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300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Processo de solução da PD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encontrar a solução ótima de um modelo de PD pelo processo </a:t>
            </a:r>
            <a:r>
              <a:rPr lang="pt-BR" i="1" dirty="0" err="1" smtClean="0"/>
              <a:t>backward</a:t>
            </a:r>
            <a:r>
              <a:rPr lang="pt-BR" dirty="0" smtClean="0"/>
              <a:t>, determina-se a solução ótima de cada estado, iniciando pelo último estágio até encontrar a solução ótima dos estados no estágio inicial.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35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Recursividade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No processo de solução utiliza-se uma equação recursiva que identifica a solução ótima para cada estado de um estágio n qualquer, dada a solução ótima para cada estado do estágio seguinte n + 1. </a:t>
            </a:r>
            <a:r>
              <a:rPr lang="pt-BR" dirty="0" smtClean="0">
                <a:solidFill>
                  <a:srgbClr val="FF0000"/>
                </a:solidFill>
              </a:rPr>
              <a:t>Essa função varia de acordo com o problema estudado!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76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N – número de estágios</a:t>
            </a:r>
          </a:p>
          <a:p>
            <a:r>
              <a:rPr lang="pt-BR" dirty="0" smtClean="0"/>
              <a:t>n - rótulo do estágio atual (n = 1, ..., N)</a:t>
            </a:r>
          </a:p>
          <a:p>
            <a:r>
              <a:rPr lang="pt-BR" dirty="0" err="1" smtClean="0"/>
              <a:t>s</a:t>
            </a:r>
            <a:r>
              <a:rPr lang="pt-BR" baseline="-25000" dirty="0" err="1" smtClean="0"/>
              <a:t>n</a:t>
            </a:r>
            <a:r>
              <a:rPr lang="pt-BR" dirty="0" smtClean="0"/>
              <a:t> – estados do estágio n</a:t>
            </a:r>
          </a:p>
          <a:p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 – variável de decisão no estágio n</a:t>
            </a:r>
          </a:p>
          <a:p>
            <a:r>
              <a:rPr lang="pt-BR" dirty="0" smtClean="0"/>
              <a:t>x*</a:t>
            </a:r>
            <a:r>
              <a:rPr lang="pt-BR" baseline="-25000" dirty="0"/>
              <a:t>n </a:t>
            </a:r>
            <a:r>
              <a:rPr lang="pt-BR" dirty="0" smtClean="0"/>
              <a:t>(</a:t>
            </a:r>
            <a:r>
              <a:rPr lang="pt-BR" dirty="0" err="1" smtClean="0"/>
              <a:t>s</a:t>
            </a:r>
            <a:r>
              <a:rPr lang="pt-BR" baseline="-25000" dirty="0" err="1"/>
              <a:t>n</a:t>
            </a:r>
            <a:r>
              <a:rPr lang="pt-BR" dirty="0" smtClean="0"/>
              <a:t>) – valor ótimo de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 dado </a:t>
            </a:r>
            <a:r>
              <a:rPr lang="pt-BR" dirty="0" err="1" smtClean="0"/>
              <a:t>s</a:t>
            </a:r>
            <a:r>
              <a:rPr lang="pt-BR" baseline="-25000" dirty="0" err="1"/>
              <a:t>n</a:t>
            </a:r>
            <a:r>
              <a:rPr lang="pt-BR" dirty="0" smtClean="0"/>
              <a:t>.</a:t>
            </a:r>
          </a:p>
          <a:p>
            <a:r>
              <a:rPr lang="pt-BR" dirty="0" err="1" smtClean="0"/>
              <a:t>f</a:t>
            </a:r>
            <a:r>
              <a:rPr lang="pt-BR" baseline="-25000" dirty="0" err="1"/>
              <a:t>n</a:t>
            </a:r>
            <a:r>
              <a:rPr lang="pt-BR" baseline="-25000" dirty="0"/>
              <a:t> </a:t>
            </a:r>
            <a:r>
              <a:rPr lang="pt-BR" dirty="0" smtClean="0"/>
              <a:t>(</a:t>
            </a:r>
            <a:r>
              <a:rPr lang="pt-BR" dirty="0" err="1" smtClean="0"/>
              <a:t>s</a:t>
            </a:r>
            <a:r>
              <a:rPr lang="pt-BR" baseline="-25000" dirty="0" err="1"/>
              <a:t>n</a:t>
            </a:r>
            <a:r>
              <a:rPr lang="pt-BR" dirty="0" smtClean="0"/>
              <a:t>,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) – função objetivo acumulada na forma recursiva dos estágios n, n + 1, ..., N, se o sistema parte de um estado </a:t>
            </a:r>
            <a:r>
              <a:rPr lang="pt-BR" dirty="0" err="1" smtClean="0"/>
              <a:t>s</a:t>
            </a:r>
            <a:r>
              <a:rPr lang="pt-BR" baseline="-25000" dirty="0" err="1"/>
              <a:t>n</a:t>
            </a:r>
            <a:r>
              <a:rPr lang="pt-BR" dirty="0" smtClean="0"/>
              <a:t> no estágio n e toma a decisão </a:t>
            </a:r>
            <a:r>
              <a:rPr lang="pt-BR" dirty="0" err="1" smtClean="0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.</a:t>
            </a:r>
          </a:p>
          <a:p>
            <a:r>
              <a:rPr lang="pt-BR" dirty="0" err="1"/>
              <a:t>f</a:t>
            </a:r>
            <a:r>
              <a:rPr lang="pt-BR" baseline="-25000" dirty="0" err="1"/>
              <a:t>n</a:t>
            </a:r>
            <a:r>
              <a:rPr lang="pt-BR" dirty="0"/>
              <a:t>*(</a:t>
            </a:r>
            <a:r>
              <a:rPr lang="pt-BR" dirty="0" err="1"/>
              <a:t>s</a:t>
            </a:r>
            <a:r>
              <a:rPr lang="pt-BR" baseline="-25000" dirty="0" err="1"/>
              <a:t>n</a:t>
            </a:r>
            <a:r>
              <a:rPr lang="pt-BR" dirty="0"/>
              <a:t>) = </a:t>
            </a:r>
            <a:r>
              <a:rPr lang="pt-BR" dirty="0" err="1"/>
              <a:t>max</a:t>
            </a:r>
            <a:r>
              <a:rPr lang="pt-BR" dirty="0"/>
              <a:t> ou min </a:t>
            </a:r>
            <a:r>
              <a:rPr lang="pt-BR" dirty="0" smtClean="0"/>
              <a:t>{</a:t>
            </a:r>
            <a:r>
              <a:rPr lang="pt-BR" dirty="0" err="1" smtClean="0"/>
              <a:t>f</a:t>
            </a:r>
            <a:r>
              <a:rPr lang="pt-BR" baseline="-25000" dirty="0" err="1" smtClean="0"/>
              <a:t>n</a:t>
            </a:r>
            <a:r>
              <a:rPr lang="pt-BR" baseline="-25000" dirty="0" smtClean="0"/>
              <a:t> </a:t>
            </a:r>
            <a:r>
              <a:rPr lang="pt-BR" dirty="0"/>
              <a:t>(</a:t>
            </a:r>
            <a:r>
              <a:rPr lang="pt-BR" dirty="0" err="1"/>
              <a:t>s</a:t>
            </a:r>
            <a:r>
              <a:rPr lang="pt-BR" baseline="-25000" dirty="0" err="1"/>
              <a:t>n</a:t>
            </a:r>
            <a:r>
              <a:rPr lang="pt-BR" dirty="0"/>
              <a:t>, </a:t>
            </a:r>
            <a:r>
              <a:rPr lang="pt-BR" dirty="0" err="1"/>
              <a:t>x</a:t>
            </a:r>
            <a:r>
              <a:rPr lang="pt-BR" baseline="-25000" dirty="0" err="1"/>
              <a:t>n</a:t>
            </a:r>
            <a:r>
              <a:rPr lang="pt-BR" dirty="0" smtClean="0"/>
              <a:t>)}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8342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4223</TotalTime>
  <Words>1184</Words>
  <Application>Microsoft Office PowerPoint</Application>
  <PresentationFormat>Apresentação na tela (4:3)</PresentationFormat>
  <Paragraphs>157</Paragraphs>
  <Slides>24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6" baseType="lpstr">
      <vt:lpstr>Tema do Office</vt:lpstr>
      <vt:lpstr>Planilha</vt:lpstr>
      <vt:lpstr>Programação Dinâmica (PD)</vt:lpstr>
      <vt:lpstr>Programação Dinâmica</vt:lpstr>
      <vt:lpstr>Conceitos básicos</vt:lpstr>
      <vt:lpstr>Definições Preliminares</vt:lpstr>
      <vt:lpstr>Apresentação do PowerPoint</vt:lpstr>
      <vt:lpstr>Princípio de otimalidade de Bellman</vt:lpstr>
      <vt:lpstr>Processo de solução da PD</vt:lpstr>
      <vt:lpstr>Recursividade</vt:lpstr>
      <vt:lpstr>Notações</vt:lpstr>
      <vt:lpstr>Transição de estados em PD</vt:lpstr>
      <vt:lpstr>Resolução de problemas de PD</vt:lpstr>
      <vt:lpstr>Exemplo 1: Problema do caminho  mais curto</vt:lpstr>
      <vt:lpstr>Resolvendo por Programação Dinâmica</vt:lpstr>
      <vt:lpstr>Resolvendo por Programação Dinâmica</vt:lpstr>
      <vt:lpstr>Resolvendo por Programação Dinâmica</vt:lpstr>
      <vt:lpstr>Resolvendo por Programação Dinâmica</vt:lpstr>
      <vt:lpstr>Exemplo 2 – Problema do Esforço da Distribuição</vt:lpstr>
      <vt:lpstr>Exemplo 2 – Problema do Esforço da Distribuição</vt:lpstr>
      <vt:lpstr>Exemplo 2 – Problema do Esforço da Distribuição</vt:lpstr>
      <vt:lpstr>Apresentação do PowerPoint</vt:lpstr>
      <vt:lpstr>Exemplo 2 – Problema do Esforço da Distribuição</vt:lpstr>
      <vt:lpstr>Apresentação do PowerPoint</vt:lpstr>
      <vt:lpstr>Problema de dimensionalidade</vt:lpstr>
      <vt:lpstr>Lista de exercícios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Dinâmica (PD)</dc:title>
  <dc:creator>Andrea</dc:creator>
  <cp:lastModifiedBy>andrea</cp:lastModifiedBy>
  <cp:revision>99</cp:revision>
  <dcterms:created xsi:type="dcterms:W3CDTF">2012-01-29T20:42:57Z</dcterms:created>
  <dcterms:modified xsi:type="dcterms:W3CDTF">2018-04-25T16:28:04Z</dcterms:modified>
</cp:coreProperties>
</file>