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339" r:id="rId5"/>
    <p:sldId id="259" r:id="rId6"/>
    <p:sldId id="260" r:id="rId7"/>
    <p:sldId id="261" r:id="rId8"/>
    <p:sldId id="335" r:id="rId9"/>
    <p:sldId id="328" r:id="rId10"/>
    <p:sldId id="329" r:id="rId11"/>
    <p:sldId id="330" r:id="rId12"/>
    <p:sldId id="331" r:id="rId13"/>
    <p:sldId id="332" r:id="rId14"/>
    <p:sldId id="333" r:id="rId15"/>
    <p:sldId id="334" r:id="rId16"/>
    <p:sldId id="263" r:id="rId17"/>
    <p:sldId id="264" r:id="rId18"/>
    <p:sldId id="265" r:id="rId19"/>
    <p:sldId id="266" r:id="rId20"/>
    <p:sldId id="336" r:id="rId21"/>
    <p:sldId id="275" r:id="rId22"/>
    <p:sldId id="309" r:id="rId23"/>
    <p:sldId id="337" r:id="rId24"/>
    <p:sldId id="338" r:id="rId25"/>
    <p:sldId id="310" r:id="rId26"/>
    <p:sldId id="311" r:id="rId27"/>
    <p:sldId id="312" r:id="rId28"/>
    <p:sldId id="313" r:id="rId29"/>
    <p:sldId id="314" r:id="rId30"/>
    <p:sldId id="315" r:id="rId31"/>
    <p:sldId id="316" r:id="rId32"/>
    <p:sldId id="317" r:id="rId33"/>
    <p:sldId id="318" r:id="rId34"/>
    <p:sldId id="319" r:id="rId35"/>
    <p:sldId id="320" r:id="rId36"/>
    <p:sldId id="321" r:id="rId37"/>
    <p:sldId id="322" r:id="rId38"/>
    <p:sldId id="323" r:id="rId39"/>
    <p:sldId id="324" r:id="rId40"/>
    <p:sldId id="325" r:id="rId41"/>
    <p:sldId id="326" r:id="rId42"/>
  </p:sldIdLst>
  <p:sldSz cx="9144000" cy="6858000" type="screen4x3"/>
  <p:notesSz cx="6858000" cy="1000125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enhum Estilo, Grade de Tabe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162"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78CE1B0E-9886-4D39-8F90-35563236A96D}" type="datetimeFigureOut">
              <a:rPr lang="pt-BR" smtClean="0"/>
              <a:t>14/03/2018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B21BC7-2989-4938-8598-8E4B4495B7F3}" type="slidenum">
              <a:rPr lang="pt-BR" smtClean="0"/>
              <a:t>‹nº›</a:t>
            </a:fld>
            <a:endParaRPr lang="pt-BR"/>
          </a:p>
        </p:txBody>
      </p:sp>
    </p:spTree>
    <p:extLst>
      <p:ext uri="{BB962C8B-B14F-4D97-AF65-F5344CB8AC3E}">
        <p14:creationId xmlns:p14="http://schemas.microsoft.com/office/powerpoint/2010/main" val="1598667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8CE1B0E-9886-4D39-8F90-35563236A96D}" type="datetimeFigureOut">
              <a:rPr lang="pt-BR" smtClean="0"/>
              <a:t>14/03/2018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B21BC7-2989-4938-8598-8E4B4495B7F3}" type="slidenum">
              <a:rPr lang="pt-BR" smtClean="0"/>
              <a:t>‹nº›</a:t>
            </a:fld>
            <a:endParaRPr lang="pt-BR"/>
          </a:p>
        </p:txBody>
      </p:sp>
    </p:spTree>
    <p:extLst>
      <p:ext uri="{BB962C8B-B14F-4D97-AF65-F5344CB8AC3E}">
        <p14:creationId xmlns:p14="http://schemas.microsoft.com/office/powerpoint/2010/main" val="3577941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8CE1B0E-9886-4D39-8F90-35563236A96D}" type="datetimeFigureOut">
              <a:rPr lang="pt-BR" smtClean="0"/>
              <a:t>14/03/2018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B21BC7-2989-4938-8598-8E4B4495B7F3}" type="slidenum">
              <a:rPr lang="pt-BR" smtClean="0"/>
              <a:t>‹nº›</a:t>
            </a:fld>
            <a:endParaRPr lang="pt-BR"/>
          </a:p>
        </p:txBody>
      </p:sp>
    </p:spTree>
    <p:extLst>
      <p:ext uri="{BB962C8B-B14F-4D97-AF65-F5344CB8AC3E}">
        <p14:creationId xmlns:p14="http://schemas.microsoft.com/office/powerpoint/2010/main" val="3849123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8CE1B0E-9886-4D39-8F90-35563236A96D}" type="datetimeFigureOut">
              <a:rPr lang="pt-BR" smtClean="0"/>
              <a:t>14/03/2018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B21BC7-2989-4938-8598-8E4B4495B7F3}" type="slidenum">
              <a:rPr lang="pt-BR" smtClean="0"/>
              <a:t>‹nº›</a:t>
            </a:fld>
            <a:endParaRPr lang="pt-BR"/>
          </a:p>
        </p:txBody>
      </p:sp>
    </p:spTree>
    <p:extLst>
      <p:ext uri="{BB962C8B-B14F-4D97-AF65-F5344CB8AC3E}">
        <p14:creationId xmlns:p14="http://schemas.microsoft.com/office/powerpoint/2010/main" val="2235619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78CE1B0E-9886-4D39-8F90-35563236A96D}" type="datetimeFigureOut">
              <a:rPr lang="pt-BR" smtClean="0"/>
              <a:t>14/03/2018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EB21BC7-2989-4938-8598-8E4B4495B7F3}" type="slidenum">
              <a:rPr lang="pt-BR" smtClean="0"/>
              <a:t>‹nº›</a:t>
            </a:fld>
            <a:endParaRPr lang="pt-BR"/>
          </a:p>
        </p:txBody>
      </p:sp>
    </p:spTree>
    <p:extLst>
      <p:ext uri="{BB962C8B-B14F-4D97-AF65-F5344CB8AC3E}">
        <p14:creationId xmlns:p14="http://schemas.microsoft.com/office/powerpoint/2010/main" val="3288502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78CE1B0E-9886-4D39-8F90-35563236A96D}" type="datetimeFigureOut">
              <a:rPr lang="pt-BR" smtClean="0"/>
              <a:t>14/03/2018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EB21BC7-2989-4938-8598-8E4B4495B7F3}" type="slidenum">
              <a:rPr lang="pt-BR" smtClean="0"/>
              <a:t>‹nº›</a:t>
            </a:fld>
            <a:endParaRPr lang="pt-BR"/>
          </a:p>
        </p:txBody>
      </p:sp>
    </p:spTree>
    <p:extLst>
      <p:ext uri="{BB962C8B-B14F-4D97-AF65-F5344CB8AC3E}">
        <p14:creationId xmlns:p14="http://schemas.microsoft.com/office/powerpoint/2010/main" val="4021678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78CE1B0E-9886-4D39-8F90-35563236A96D}" type="datetimeFigureOut">
              <a:rPr lang="pt-BR" smtClean="0"/>
              <a:t>14/03/2018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EEB21BC7-2989-4938-8598-8E4B4495B7F3}" type="slidenum">
              <a:rPr lang="pt-BR" smtClean="0"/>
              <a:t>‹nº›</a:t>
            </a:fld>
            <a:endParaRPr lang="pt-BR"/>
          </a:p>
        </p:txBody>
      </p:sp>
    </p:spTree>
    <p:extLst>
      <p:ext uri="{BB962C8B-B14F-4D97-AF65-F5344CB8AC3E}">
        <p14:creationId xmlns:p14="http://schemas.microsoft.com/office/powerpoint/2010/main" val="1347152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78CE1B0E-9886-4D39-8F90-35563236A96D}" type="datetimeFigureOut">
              <a:rPr lang="pt-BR" smtClean="0"/>
              <a:t>14/03/2018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EEB21BC7-2989-4938-8598-8E4B4495B7F3}" type="slidenum">
              <a:rPr lang="pt-BR" smtClean="0"/>
              <a:t>‹nº›</a:t>
            </a:fld>
            <a:endParaRPr lang="pt-BR"/>
          </a:p>
        </p:txBody>
      </p:sp>
    </p:spTree>
    <p:extLst>
      <p:ext uri="{BB962C8B-B14F-4D97-AF65-F5344CB8AC3E}">
        <p14:creationId xmlns:p14="http://schemas.microsoft.com/office/powerpoint/2010/main" val="1793908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78CE1B0E-9886-4D39-8F90-35563236A96D}" type="datetimeFigureOut">
              <a:rPr lang="pt-BR" smtClean="0"/>
              <a:t>14/03/2018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EB21BC7-2989-4938-8598-8E4B4495B7F3}" type="slidenum">
              <a:rPr lang="pt-BR" smtClean="0"/>
              <a:t>‹nº›</a:t>
            </a:fld>
            <a:endParaRPr lang="pt-BR"/>
          </a:p>
        </p:txBody>
      </p:sp>
    </p:spTree>
    <p:extLst>
      <p:ext uri="{BB962C8B-B14F-4D97-AF65-F5344CB8AC3E}">
        <p14:creationId xmlns:p14="http://schemas.microsoft.com/office/powerpoint/2010/main" val="3063195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78CE1B0E-9886-4D39-8F90-35563236A96D}" type="datetimeFigureOut">
              <a:rPr lang="pt-BR" smtClean="0"/>
              <a:t>14/03/2018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EB21BC7-2989-4938-8598-8E4B4495B7F3}" type="slidenum">
              <a:rPr lang="pt-BR" smtClean="0"/>
              <a:t>‹nº›</a:t>
            </a:fld>
            <a:endParaRPr lang="pt-BR"/>
          </a:p>
        </p:txBody>
      </p:sp>
    </p:spTree>
    <p:extLst>
      <p:ext uri="{BB962C8B-B14F-4D97-AF65-F5344CB8AC3E}">
        <p14:creationId xmlns:p14="http://schemas.microsoft.com/office/powerpoint/2010/main" val="3627628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78CE1B0E-9886-4D39-8F90-35563236A96D}" type="datetimeFigureOut">
              <a:rPr lang="pt-BR" smtClean="0"/>
              <a:t>14/03/2018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EB21BC7-2989-4938-8598-8E4B4495B7F3}" type="slidenum">
              <a:rPr lang="pt-BR" smtClean="0"/>
              <a:t>‹nº›</a:t>
            </a:fld>
            <a:endParaRPr lang="pt-BR"/>
          </a:p>
        </p:txBody>
      </p:sp>
    </p:spTree>
    <p:extLst>
      <p:ext uri="{BB962C8B-B14F-4D97-AF65-F5344CB8AC3E}">
        <p14:creationId xmlns:p14="http://schemas.microsoft.com/office/powerpoint/2010/main" val="121386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CE1B0E-9886-4D39-8F90-35563236A96D}" type="datetimeFigureOut">
              <a:rPr lang="pt-BR" smtClean="0"/>
              <a:t>14/03/2018</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B21BC7-2989-4938-8598-8E4B4495B7F3}" type="slidenum">
              <a:rPr lang="pt-BR" smtClean="0"/>
              <a:t>‹nº›</a:t>
            </a:fld>
            <a:endParaRPr lang="pt-BR"/>
          </a:p>
        </p:txBody>
      </p:sp>
    </p:spTree>
    <p:extLst>
      <p:ext uri="{BB962C8B-B14F-4D97-AF65-F5344CB8AC3E}">
        <p14:creationId xmlns:p14="http://schemas.microsoft.com/office/powerpoint/2010/main" val="2059368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Otimização em Redes</a:t>
            </a:r>
            <a:endParaRPr lang="pt-BR" dirty="0"/>
          </a:p>
        </p:txBody>
      </p:sp>
      <p:sp>
        <p:nvSpPr>
          <p:cNvPr id="3" name="Subtítulo 2"/>
          <p:cNvSpPr>
            <a:spLocks noGrp="1"/>
          </p:cNvSpPr>
          <p:nvPr>
            <p:ph type="subTitle" idx="1"/>
          </p:nvPr>
        </p:nvSpPr>
        <p:spPr/>
        <p:txBody>
          <a:bodyPr/>
          <a:lstStyle/>
          <a:p>
            <a:r>
              <a:rPr lang="pt-BR" dirty="0" smtClean="0"/>
              <a:t>Pesquisa Operacional II</a:t>
            </a:r>
            <a:endParaRPr lang="pt-BR" dirty="0"/>
          </a:p>
        </p:txBody>
      </p:sp>
    </p:spTree>
    <p:extLst>
      <p:ext uri="{BB962C8B-B14F-4D97-AF65-F5344CB8AC3E}">
        <p14:creationId xmlns:p14="http://schemas.microsoft.com/office/powerpoint/2010/main" val="25511859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Rede residual</a:t>
            </a:r>
            <a:endParaRPr lang="pt-BR" dirty="0"/>
          </a:p>
        </p:txBody>
      </p:sp>
      <p:sp>
        <p:nvSpPr>
          <p:cNvPr id="4" name="Elipse 3"/>
          <p:cNvSpPr/>
          <p:nvPr/>
        </p:nvSpPr>
        <p:spPr>
          <a:xfrm>
            <a:off x="1403648" y="3338408"/>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p:cNvSpPr txBox="1"/>
          <p:nvPr/>
        </p:nvSpPr>
        <p:spPr>
          <a:xfrm>
            <a:off x="1403648" y="3338408"/>
            <a:ext cx="360040" cy="369332"/>
          </a:xfrm>
          <a:prstGeom prst="rect">
            <a:avLst/>
          </a:prstGeom>
          <a:noFill/>
        </p:spPr>
        <p:txBody>
          <a:bodyPr wrap="square" rtlCol="0">
            <a:spAutoFit/>
          </a:bodyPr>
          <a:lstStyle/>
          <a:p>
            <a:r>
              <a:rPr lang="pt-BR" dirty="0" smtClean="0"/>
              <a:t>O</a:t>
            </a:r>
            <a:endParaRPr lang="pt-BR" dirty="0"/>
          </a:p>
        </p:txBody>
      </p:sp>
      <p:sp>
        <p:nvSpPr>
          <p:cNvPr id="6" name="Elipse 5"/>
          <p:cNvSpPr/>
          <p:nvPr/>
        </p:nvSpPr>
        <p:spPr>
          <a:xfrm>
            <a:off x="4427984" y="3490808"/>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CaixaDeTexto 6"/>
          <p:cNvSpPr txBox="1"/>
          <p:nvPr/>
        </p:nvSpPr>
        <p:spPr>
          <a:xfrm>
            <a:off x="4427984" y="3490808"/>
            <a:ext cx="360040" cy="369332"/>
          </a:xfrm>
          <a:prstGeom prst="rect">
            <a:avLst/>
          </a:prstGeom>
          <a:noFill/>
        </p:spPr>
        <p:txBody>
          <a:bodyPr wrap="square" rtlCol="0">
            <a:spAutoFit/>
          </a:bodyPr>
          <a:lstStyle/>
          <a:p>
            <a:r>
              <a:rPr lang="pt-BR" dirty="0" smtClean="0"/>
              <a:t>B</a:t>
            </a:r>
            <a:endParaRPr lang="pt-BR" dirty="0"/>
          </a:p>
        </p:txBody>
      </p:sp>
      <p:sp>
        <p:nvSpPr>
          <p:cNvPr id="8" name="Elipse 7"/>
          <p:cNvSpPr/>
          <p:nvPr/>
        </p:nvSpPr>
        <p:spPr>
          <a:xfrm>
            <a:off x="6588224" y="478786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CaixaDeTexto 8"/>
          <p:cNvSpPr txBox="1"/>
          <p:nvPr/>
        </p:nvSpPr>
        <p:spPr>
          <a:xfrm>
            <a:off x="6588224" y="4778568"/>
            <a:ext cx="360040" cy="369332"/>
          </a:xfrm>
          <a:prstGeom prst="rect">
            <a:avLst/>
          </a:prstGeom>
          <a:noFill/>
        </p:spPr>
        <p:txBody>
          <a:bodyPr wrap="square" rtlCol="0">
            <a:spAutoFit/>
          </a:bodyPr>
          <a:lstStyle/>
          <a:p>
            <a:r>
              <a:rPr lang="pt-BR" dirty="0" smtClean="0"/>
              <a:t>E</a:t>
            </a:r>
            <a:endParaRPr lang="pt-BR" dirty="0"/>
          </a:p>
        </p:txBody>
      </p:sp>
      <p:sp>
        <p:nvSpPr>
          <p:cNvPr id="10" name="Elipse 9"/>
          <p:cNvSpPr/>
          <p:nvPr/>
        </p:nvSpPr>
        <p:spPr>
          <a:xfrm>
            <a:off x="3059832" y="4859868"/>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CaixaDeTexto 10"/>
          <p:cNvSpPr txBox="1"/>
          <p:nvPr/>
        </p:nvSpPr>
        <p:spPr>
          <a:xfrm>
            <a:off x="3059832" y="4850576"/>
            <a:ext cx="360040" cy="369332"/>
          </a:xfrm>
          <a:prstGeom prst="rect">
            <a:avLst/>
          </a:prstGeom>
          <a:noFill/>
        </p:spPr>
        <p:txBody>
          <a:bodyPr wrap="square" rtlCol="0">
            <a:spAutoFit/>
          </a:bodyPr>
          <a:lstStyle/>
          <a:p>
            <a:r>
              <a:rPr lang="pt-BR" dirty="0" smtClean="0"/>
              <a:t>C</a:t>
            </a:r>
            <a:endParaRPr lang="pt-BR" dirty="0"/>
          </a:p>
        </p:txBody>
      </p:sp>
      <p:sp>
        <p:nvSpPr>
          <p:cNvPr id="12" name="Elipse 11"/>
          <p:cNvSpPr/>
          <p:nvPr/>
        </p:nvSpPr>
        <p:spPr>
          <a:xfrm>
            <a:off x="5940152" y="262762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3" name="CaixaDeTexto 12"/>
          <p:cNvSpPr txBox="1"/>
          <p:nvPr/>
        </p:nvSpPr>
        <p:spPr>
          <a:xfrm>
            <a:off x="5940152" y="2627620"/>
            <a:ext cx="360040" cy="369332"/>
          </a:xfrm>
          <a:prstGeom prst="rect">
            <a:avLst/>
          </a:prstGeom>
          <a:noFill/>
        </p:spPr>
        <p:txBody>
          <a:bodyPr wrap="square" rtlCol="0">
            <a:spAutoFit/>
          </a:bodyPr>
          <a:lstStyle/>
          <a:p>
            <a:r>
              <a:rPr lang="pt-BR" dirty="0" smtClean="0"/>
              <a:t>D</a:t>
            </a:r>
            <a:endParaRPr lang="pt-BR" dirty="0"/>
          </a:p>
        </p:txBody>
      </p:sp>
      <p:sp>
        <p:nvSpPr>
          <p:cNvPr id="14" name="Elipse 13"/>
          <p:cNvSpPr/>
          <p:nvPr/>
        </p:nvSpPr>
        <p:spPr>
          <a:xfrm>
            <a:off x="7668344" y="262762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CaixaDeTexto 14"/>
          <p:cNvSpPr txBox="1"/>
          <p:nvPr/>
        </p:nvSpPr>
        <p:spPr>
          <a:xfrm>
            <a:off x="7668344" y="2627620"/>
            <a:ext cx="360040" cy="369332"/>
          </a:xfrm>
          <a:prstGeom prst="rect">
            <a:avLst/>
          </a:prstGeom>
          <a:noFill/>
        </p:spPr>
        <p:txBody>
          <a:bodyPr wrap="square" rtlCol="0">
            <a:spAutoFit/>
          </a:bodyPr>
          <a:lstStyle/>
          <a:p>
            <a:r>
              <a:rPr lang="pt-BR" dirty="0" smtClean="0"/>
              <a:t>T</a:t>
            </a:r>
            <a:endParaRPr lang="pt-BR" dirty="0"/>
          </a:p>
        </p:txBody>
      </p:sp>
      <p:sp>
        <p:nvSpPr>
          <p:cNvPr id="16" name="Elipse 15"/>
          <p:cNvSpPr/>
          <p:nvPr/>
        </p:nvSpPr>
        <p:spPr>
          <a:xfrm>
            <a:off x="2622848" y="1979548"/>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7" name="CaixaDeTexto 16"/>
          <p:cNvSpPr txBox="1"/>
          <p:nvPr/>
        </p:nvSpPr>
        <p:spPr>
          <a:xfrm>
            <a:off x="2622848" y="1979548"/>
            <a:ext cx="360040" cy="369332"/>
          </a:xfrm>
          <a:prstGeom prst="rect">
            <a:avLst/>
          </a:prstGeom>
          <a:noFill/>
        </p:spPr>
        <p:txBody>
          <a:bodyPr wrap="square" rtlCol="0">
            <a:spAutoFit/>
          </a:bodyPr>
          <a:lstStyle/>
          <a:p>
            <a:r>
              <a:rPr lang="pt-BR" dirty="0" smtClean="0"/>
              <a:t>A</a:t>
            </a:r>
            <a:endParaRPr lang="pt-BR" dirty="0"/>
          </a:p>
        </p:txBody>
      </p:sp>
      <p:sp>
        <p:nvSpPr>
          <p:cNvPr id="18" name="CaixaDeTexto 17"/>
          <p:cNvSpPr txBox="1"/>
          <p:nvPr/>
        </p:nvSpPr>
        <p:spPr>
          <a:xfrm>
            <a:off x="467544" y="3347700"/>
            <a:ext cx="1008112" cy="369332"/>
          </a:xfrm>
          <a:prstGeom prst="rect">
            <a:avLst/>
          </a:prstGeom>
          <a:noFill/>
        </p:spPr>
        <p:txBody>
          <a:bodyPr wrap="square" rtlCol="0">
            <a:spAutoFit/>
          </a:bodyPr>
          <a:lstStyle/>
          <a:p>
            <a:r>
              <a:rPr lang="pt-BR" dirty="0" smtClean="0"/>
              <a:t>origem</a:t>
            </a:r>
            <a:endParaRPr lang="pt-BR" dirty="0"/>
          </a:p>
        </p:txBody>
      </p:sp>
      <p:cxnSp>
        <p:nvCxnSpPr>
          <p:cNvPr id="19" name="Conector de seta reta 18"/>
          <p:cNvCxnSpPr>
            <a:stCxn id="4" idx="7"/>
          </p:cNvCxnSpPr>
          <p:nvPr/>
        </p:nvCxnSpPr>
        <p:spPr>
          <a:xfrm flipV="1">
            <a:off x="1710961" y="2339588"/>
            <a:ext cx="911887" cy="1051547"/>
          </a:xfrm>
          <a:prstGeom prst="straightConnector1">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 name="Conector de seta reta 19"/>
          <p:cNvCxnSpPr>
            <a:stCxn id="7" idx="3"/>
          </p:cNvCxnSpPr>
          <p:nvPr/>
        </p:nvCxnSpPr>
        <p:spPr>
          <a:xfrm>
            <a:off x="4788024" y="3675474"/>
            <a:ext cx="1800200" cy="1184394"/>
          </a:xfrm>
          <a:prstGeom prst="straightConnector1">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 name="Conector de seta reta 20"/>
          <p:cNvCxnSpPr>
            <a:stCxn id="13" idx="3"/>
            <a:endCxn id="14" idx="2"/>
          </p:cNvCxnSpPr>
          <p:nvPr/>
        </p:nvCxnSpPr>
        <p:spPr>
          <a:xfrm flipV="1">
            <a:off x="6300192" y="2807640"/>
            <a:ext cx="1368152" cy="4646"/>
          </a:xfrm>
          <a:prstGeom prst="straightConnector1">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2" name="Conector de seta reta 21"/>
          <p:cNvCxnSpPr>
            <a:stCxn id="10" idx="6"/>
            <a:endCxn id="9" idx="1"/>
          </p:cNvCxnSpPr>
          <p:nvPr/>
        </p:nvCxnSpPr>
        <p:spPr>
          <a:xfrm flipV="1">
            <a:off x="3419872" y="4963234"/>
            <a:ext cx="3168352" cy="76654"/>
          </a:xfrm>
          <a:prstGeom prst="straightConnector1">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Conector de seta reta 22"/>
          <p:cNvCxnSpPr>
            <a:stCxn id="4" idx="6"/>
            <a:endCxn id="6" idx="1"/>
          </p:cNvCxnSpPr>
          <p:nvPr/>
        </p:nvCxnSpPr>
        <p:spPr>
          <a:xfrm>
            <a:off x="1763688" y="3518428"/>
            <a:ext cx="2717023" cy="25107"/>
          </a:xfrm>
          <a:prstGeom prst="straightConnector1">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Conector de seta reta 23"/>
          <p:cNvCxnSpPr>
            <a:stCxn id="16" idx="6"/>
            <a:endCxn id="13" idx="1"/>
          </p:cNvCxnSpPr>
          <p:nvPr/>
        </p:nvCxnSpPr>
        <p:spPr>
          <a:xfrm>
            <a:off x="2982888" y="2159568"/>
            <a:ext cx="2957264" cy="652718"/>
          </a:xfrm>
          <a:prstGeom prst="straightConnector1">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Conector de seta reta 24"/>
          <p:cNvCxnSpPr>
            <a:endCxn id="10" idx="1"/>
          </p:cNvCxnSpPr>
          <p:nvPr/>
        </p:nvCxnSpPr>
        <p:spPr>
          <a:xfrm>
            <a:off x="1710961" y="3698448"/>
            <a:ext cx="1401598" cy="1214147"/>
          </a:xfrm>
          <a:prstGeom prst="straightConnector1">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Conector de seta reta 25"/>
          <p:cNvCxnSpPr/>
          <p:nvPr/>
        </p:nvCxnSpPr>
        <p:spPr>
          <a:xfrm>
            <a:off x="2982888" y="2339588"/>
            <a:ext cx="1445096" cy="1151220"/>
          </a:xfrm>
          <a:prstGeom prst="straightConnector1">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7" name="Conector de seta reta 26"/>
          <p:cNvCxnSpPr/>
          <p:nvPr/>
        </p:nvCxnSpPr>
        <p:spPr>
          <a:xfrm flipH="1" flipV="1">
            <a:off x="6120172" y="2996952"/>
            <a:ext cx="468052" cy="1781616"/>
          </a:xfrm>
          <a:prstGeom prst="straightConnector1">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8" name="Conector de seta reta 27"/>
          <p:cNvCxnSpPr>
            <a:stCxn id="9" idx="0"/>
          </p:cNvCxnSpPr>
          <p:nvPr/>
        </p:nvCxnSpPr>
        <p:spPr>
          <a:xfrm flipV="1">
            <a:off x="6768244" y="2996952"/>
            <a:ext cx="1080120" cy="1781616"/>
          </a:xfrm>
          <a:prstGeom prst="straightConnector1">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9" name="Conector de seta reta 28"/>
          <p:cNvCxnSpPr/>
          <p:nvPr/>
        </p:nvCxnSpPr>
        <p:spPr>
          <a:xfrm flipH="1">
            <a:off x="3419872" y="3887760"/>
            <a:ext cx="1041648" cy="962816"/>
          </a:xfrm>
          <a:prstGeom prst="straightConnector1">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0" name="Conector de seta reta 29"/>
          <p:cNvCxnSpPr/>
          <p:nvPr/>
        </p:nvCxnSpPr>
        <p:spPr>
          <a:xfrm flipV="1">
            <a:off x="4788024" y="2987660"/>
            <a:ext cx="1152128" cy="543321"/>
          </a:xfrm>
          <a:prstGeom prst="straightConnector1">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1" name="CaixaDeTexto 30"/>
          <p:cNvSpPr txBox="1"/>
          <p:nvPr/>
        </p:nvSpPr>
        <p:spPr>
          <a:xfrm>
            <a:off x="1583668" y="2915198"/>
            <a:ext cx="396044" cy="369332"/>
          </a:xfrm>
          <a:prstGeom prst="rect">
            <a:avLst/>
          </a:prstGeom>
          <a:noFill/>
        </p:spPr>
        <p:txBody>
          <a:bodyPr wrap="square" rtlCol="0">
            <a:spAutoFit/>
          </a:bodyPr>
          <a:lstStyle/>
          <a:p>
            <a:r>
              <a:rPr lang="pt-BR" dirty="0" smtClean="0"/>
              <a:t>5</a:t>
            </a:r>
            <a:endParaRPr lang="pt-BR" dirty="0"/>
          </a:p>
        </p:txBody>
      </p:sp>
      <p:sp>
        <p:nvSpPr>
          <p:cNvPr id="32" name="CaixaDeTexto 31"/>
          <p:cNvSpPr txBox="1"/>
          <p:nvPr/>
        </p:nvSpPr>
        <p:spPr>
          <a:xfrm>
            <a:off x="2166904" y="3259320"/>
            <a:ext cx="455944" cy="369332"/>
          </a:xfrm>
          <a:prstGeom prst="rect">
            <a:avLst/>
          </a:prstGeom>
          <a:noFill/>
        </p:spPr>
        <p:txBody>
          <a:bodyPr wrap="square" rtlCol="0">
            <a:spAutoFit/>
          </a:bodyPr>
          <a:lstStyle/>
          <a:p>
            <a:r>
              <a:rPr lang="pt-BR" dirty="0" smtClean="0"/>
              <a:t>7</a:t>
            </a:r>
            <a:endParaRPr lang="pt-BR" dirty="0"/>
          </a:p>
        </p:txBody>
      </p:sp>
      <p:sp>
        <p:nvSpPr>
          <p:cNvPr id="33" name="CaixaDeTexto 32"/>
          <p:cNvSpPr txBox="1"/>
          <p:nvPr/>
        </p:nvSpPr>
        <p:spPr>
          <a:xfrm>
            <a:off x="1781690" y="3995772"/>
            <a:ext cx="385214" cy="373396"/>
          </a:xfrm>
          <a:prstGeom prst="rect">
            <a:avLst/>
          </a:prstGeom>
          <a:noFill/>
        </p:spPr>
        <p:txBody>
          <a:bodyPr wrap="square" rtlCol="0">
            <a:spAutoFit/>
          </a:bodyPr>
          <a:lstStyle/>
          <a:p>
            <a:r>
              <a:rPr lang="pt-BR" dirty="0" smtClean="0"/>
              <a:t>4</a:t>
            </a:r>
            <a:endParaRPr lang="pt-BR" dirty="0"/>
          </a:p>
        </p:txBody>
      </p:sp>
      <p:sp>
        <p:nvSpPr>
          <p:cNvPr id="34" name="CaixaDeTexto 33"/>
          <p:cNvSpPr txBox="1"/>
          <p:nvPr/>
        </p:nvSpPr>
        <p:spPr>
          <a:xfrm>
            <a:off x="3239852" y="1979548"/>
            <a:ext cx="465584" cy="369332"/>
          </a:xfrm>
          <a:prstGeom prst="rect">
            <a:avLst/>
          </a:prstGeom>
          <a:noFill/>
        </p:spPr>
        <p:txBody>
          <a:bodyPr wrap="square" rtlCol="0">
            <a:spAutoFit/>
          </a:bodyPr>
          <a:lstStyle/>
          <a:p>
            <a:r>
              <a:rPr lang="pt-BR" dirty="0" smtClean="0"/>
              <a:t>3</a:t>
            </a:r>
            <a:endParaRPr lang="pt-BR" dirty="0"/>
          </a:p>
        </p:txBody>
      </p:sp>
      <p:sp>
        <p:nvSpPr>
          <p:cNvPr id="35" name="CaixaDeTexto 34"/>
          <p:cNvSpPr txBox="1"/>
          <p:nvPr/>
        </p:nvSpPr>
        <p:spPr>
          <a:xfrm>
            <a:off x="3419872" y="2485927"/>
            <a:ext cx="285564" cy="369332"/>
          </a:xfrm>
          <a:prstGeom prst="rect">
            <a:avLst/>
          </a:prstGeom>
          <a:noFill/>
        </p:spPr>
        <p:txBody>
          <a:bodyPr wrap="square" rtlCol="0">
            <a:spAutoFit/>
          </a:bodyPr>
          <a:lstStyle/>
          <a:p>
            <a:r>
              <a:rPr lang="pt-BR" dirty="0" smtClean="0"/>
              <a:t>1</a:t>
            </a:r>
            <a:endParaRPr lang="pt-BR" dirty="0"/>
          </a:p>
        </p:txBody>
      </p:sp>
      <p:sp>
        <p:nvSpPr>
          <p:cNvPr id="36" name="CaixaDeTexto 35"/>
          <p:cNvSpPr txBox="1"/>
          <p:nvPr/>
        </p:nvSpPr>
        <p:spPr>
          <a:xfrm>
            <a:off x="4012704" y="3842464"/>
            <a:ext cx="487288" cy="369332"/>
          </a:xfrm>
          <a:prstGeom prst="rect">
            <a:avLst/>
          </a:prstGeom>
          <a:noFill/>
        </p:spPr>
        <p:txBody>
          <a:bodyPr wrap="square" rtlCol="0">
            <a:spAutoFit/>
          </a:bodyPr>
          <a:lstStyle/>
          <a:p>
            <a:r>
              <a:rPr lang="pt-BR" dirty="0" smtClean="0"/>
              <a:t>2</a:t>
            </a:r>
            <a:endParaRPr lang="pt-BR" dirty="0"/>
          </a:p>
        </p:txBody>
      </p:sp>
      <p:sp>
        <p:nvSpPr>
          <p:cNvPr id="37" name="CaixaDeTexto 36"/>
          <p:cNvSpPr txBox="1"/>
          <p:nvPr/>
        </p:nvSpPr>
        <p:spPr>
          <a:xfrm>
            <a:off x="3779912" y="5003884"/>
            <a:ext cx="476436" cy="369332"/>
          </a:xfrm>
          <a:prstGeom prst="rect">
            <a:avLst/>
          </a:prstGeom>
          <a:noFill/>
        </p:spPr>
        <p:txBody>
          <a:bodyPr wrap="square" rtlCol="0">
            <a:spAutoFit/>
          </a:bodyPr>
          <a:lstStyle/>
          <a:p>
            <a:r>
              <a:rPr lang="pt-BR" dirty="0" smtClean="0"/>
              <a:t>4</a:t>
            </a:r>
            <a:endParaRPr lang="pt-BR" dirty="0"/>
          </a:p>
        </p:txBody>
      </p:sp>
      <p:sp>
        <p:nvSpPr>
          <p:cNvPr id="38" name="CaixaDeTexto 37"/>
          <p:cNvSpPr txBox="1"/>
          <p:nvPr/>
        </p:nvSpPr>
        <p:spPr>
          <a:xfrm>
            <a:off x="6948264" y="4643844"/>
            <a:ext cx="360040" cy="369332"/>
          </a:xfrm>
          <a:prstGeom prst="rect">
            <a:avLst/>
          </a:prstGeom>
          <a:noFill/>
        </p:spPr>
        <p:txBody>
          <a:bodyPr wrap="square" rtlCol="0">
            <a:spAutoFit/>
          </a:bodyPr>
          <a:lstStyle/>
          <a:p>
            <a:r>
              <a:rPr lang="pt-BR" dirty="0" smtClean="0"/>
              <a:t>6</a:t>
            </a:r>
            <a:endParaRPr lang="pt-BR" dirty="0"/>
          </a:p>
        </p:txBody>
      </p:sp>
      <p:sp>
        <p:nvSpPr>
          <p:cNvPr id="39" name="CaixaDeTexto 38"/>
          <p:cNvSpPr txBox="1"/>
          <p:nvPr/>
        </p:nvSpPr>
        <p:spPr>
          <a:xfrm>
            <a:off x="6516216" y="4182470"/>
            <a:ext cx="252028" cy="369332"/>
          </a:xfrm>
          <a:prstGeom prst="rect">
            <a:avLst/>
          </a:prstGeom>
          <a:noFill/>
        </p:spPr>
        <p:txBody>
          <a:bodyPr wrap="square" rtlCol="0">
            <a:spAutoFit/>
          </a:bodyPr>
          <a:lstStyle/>
          <a:p>
            <a:r>
              <a:rPr lang="pt-BR" dirty="0" smtClean="0"/>
              <a:t>1</a:t>
            </a:r>
            <a:endParaRPr lang="pt-BR" dirty="0"/>
          </a:p>
        </p:txBody>
      </p:sp>
      <p:sp>
        <p:nvSpPr>
          <p:cNvPr id="40" name="CaixaDeTexto 39"/>
          <p:cNvSpPr txBox="1"/>
          <p:nvPr/>
        </p:nvSpPr>
        <p:spPr>
          <a:xfrm>
            <a:off x="6300192" y="2485927"/>
            <a:ext cx="288032" cy="369332"/>
          </a:xfrm>
          <a:prstGeom prst="rect">
            <a:avLst/>
          </a:prstGeom>
          <a:noFill/>
        </p:spPr>
        <p:txBody>
          <a:bodyPr wrap="square" rtlCol="0">
            <a:spAutoFit/>
          </a:bodyPr>
          <a:lstStyle/>
          <a:p>
            <a:r>
              <a:rPr lang="pt-BR" dirty="0" smtClean="0"/>
              <a:t>9</a:t>
            </a:r>
            <a:endParaRPr lang="pt-BR" dirty="0"/>
          </a:p>
        </p:txBody>
      </p:sp>
      <p:sp>
        <p:nvSpPr>
          <p:cNvPr id="41" name="CaixaDeTexto 40"/>
          <p:cNvSpPr txBox="1"/>
          <p:nvPr/>
        </p:nvSpPr>
        <p:spPr>
          <a:xfrm>
            <a:off x="5004048" y="3628652"/>
            <a:ext cx="360040" cy="369332"/>
          </a:xfrm>
          <a:prstGeom prst="rect">
            <a:avLst/>
          </a:prstGeom>
          <a:noFill/>
        </p:spPr>
        <p:txBody>
          <a:bodyPr wrap="square" rtlCol="0">
            <a:spAutoFit/>
          </a:bodyPr>
          <a:lstStyle/>
          <a:p>
            <a:r>
              <a:rPr lang="pt-BR" dirty="0" smtClean="0"/>
              <a:t>5</a:t>
            </a:r>
            <a:endParaRPr lang="pt-BR" dirty="0"/>
          </a:p>
        </p:txBody>
      </p:sp>
      <p:sp>
        <p:nvSpPr>
          <p:cNvPr id="42" name="CaixaDeTexto 41"/>
          <p:cNvSpPr txBox="1"/>
          <p:nvPr/>
        </p:nvSpPr>
        <p:spPr>
          <a:xfrm>
            <a:off x="4788024" y="3099864"/>
            <a:ext cx="396044" cy="369332"/>
          </a:xfrm>
          <a:prstGeom prst="rect">
            <a:avLst/>
          </a:prstGeom>
          <a:noFill/>
        </p:spPr>
        <p:txBody>
          <a:bodyPr wrap="square" rtlCol="0">
            <a:spAutoFit/>
          </a:bodyPr>
          <a:lstStyle/>
          <a:p>
            <a:r>
              <a:rPr lang="pt-BR" dirty="0" smtClean="0"/>
              <a:t>4</a:t>
            </a:r>
            <a:endParaRPr lang="pt-BR" dirty="0"/>
          </a:p>
        </p:txBody>
      </p:sp>
      <p:sp>
        <p:nvSpPr>
          <p:cNvPr id="43" name="CaixaDeTexto 42"/>
          <p:cNvSpPr txBox="1"/>
          <p:nvPr/>
        </p:nvSpPr>
        <p:spPr>
          <a:xfrm>
            <a:off x="2394876" y="2164214"/>
            <a:ext cx="227972" cy="369332"/>
          </a:xfrm>
          <a:prstGeom prst="rect">
            <a:avLst/>
          </a:prstGeom>
          <a:noFill/>
        </p:spPr>
        <p:txBody>
          <a:bodyPr wrap="square" rtlCol="0">
            <a:spAutoFit/>
          </a:bodyPr>
          <a:lstStyle/>
          <a:p>
            <a:r>
              <a:rPr lang="pt-BR" dirty="0" smtClean="0"/>
              <a:t>0</a:t>
            </a:r>
            <a:endParaRPr lang="pt-BR" dirty="0"/>
          </a:p>
        </p:txBody>
      </p:sp>
      <p:sp>
        <p:nvSpPr>
          <p:cNvPr id="83" name="CaixaDeTexto 82"/>
          <p:cNvSpPr txBox="1"/>
          <p:nvPr/>
        </p:nvSpPr>
        <p:spPr>
          <a:xfrm>
            <a:off x="5640172" y="2411596"/>
            <a:ext cx="227972" cy="369332"/>
          </a:xfrm>
          <a:prstGeom prst="rect">
            <a:avLst/>
          </a:prstGeom>
          <a:noFill/>
        </p:spPr>
        <p:txBody>
          <a:bodyPr wrap="square" rtlCol="0">
            <a:spAutoFit/>
          </a:bodyPr>
          <a:lstStyle/>
          <a:p>
            <a:r>
              <a:rPr lang="pt-BR" dirty="0" smtClean="0"/>
              <a:t>0</a:t>
            </a:r>
            <a:endParaRPr lang="pt-BR" dirty="0"/>
          </a:p>
        </p:txBody>
      </p:sp>
      <p:sp>
        <p:nvSpPr>
          <p:cNvPr id="84" name="CaixaDeTexto 83"/>
          <p:cNvSpPr txBox="1"/>
          <p:nvPr/>
        </p:nvSpPr>
        <p:spPr>
          <a:xfrm>
            <a:off x="7440372" y="2492896"/>
            <a:ext cx="227972" cy="369332"/>
          </a:xfrm>
          <a:prstGeom prst="rect">
            <a:avLst/>
          </a:prstGeom>
          <a:noFill/>
        </p:spPr>
        <p:txBody>
          <a:bodyPr wrap="square" rtlCol="0">
            <a:spAutoFit/>
          </a:bodyPr>
          <a:lstStyle/>
          <a:p>
            <a:r>
              <a:rPr lang="pt-BR" dirty="0" smtClean="0"/>
              <a:t>0</a:t>
            </a:r>
            <a:endParaRPr lang="pt-BR" dirty="0"/>
          </a:p>
        </p:txBody>
      </p:sp>
      <p:sp>
        <p:nvSpPr>
          <p:cNvPr id="85" name="CaixaDeTexto 84"/>
          <p:cNvSpPr txBox="1"/>
          <p:nvPr/>
        </p:nvSpPr>
        <p:spPr>
          <a:xfrm>
            <a:off x="5580112" y="2771636"/>
            <a:ext cx="227972" cy="369332"/>
          </a:xfrm>
          <a:prstGeom prst="rect">
            <a:avLst/>
          </a:prstGeom>
          <a:noFill/>
        </p:spPr>
        <p:txBody>
          <a:bodyPr wrap="square" rtlCol="0">
            <a:spAutoFit/>
          </a:bodyPr>
          <a:lstStyle/>
          <a:p>
            <a:r>
              <a:rPr lang="pt-BR" dirty="0" smtClean="0"/>
              <a:t>0</a:t>
            </a:r>
            <a:endParaRPr lang="pt-BR" dirty="0"/>
          </a:p>
        </p:txBody>
      </p:sp>
      <p:sp>
        <p:nvSpPr>
          <p:cNvPr id="86" name="CaixaDeTexto 85"/>
          <p:cNvSpPr txBox="1"/>
          <p:nvPr/>
        </p:nvSpPr>
        <p:spPr>
          <a:xfrm>
            <a:off x="6144228" y="4283804"/>
            <a:ext cx="227972" cy="369332"/>
          </a:xfrm>
          <a:prstGeom prst="rect">
            <a:avLst/>
          </a:prstGeom>
          <a:noFill/>
        </p:spPr>
        <p:txBody>
          <a:bodyPr wrap="square" rtlCol="0">
            <a:spAutoFit/>
          </a:bodyPr>
          <a:lstStyle/>
          <a:p>
            <a:r>
              <a:rPr lang="pt-BR" dirty="0" smtClean="0"/>
              <a:t>0</a:t>
            </a:r>
            <a:endParaRPr lang="pt-BR" dirty="0"/>
          </a:p>
        </p:txBody>
      </p:sp>
      <p:sp>
        <p:nvSpPr>
          <p:cNvPr id="87" name="CaixaDeTexto 86"/>
          <p:cNvSpPr txBox="1"/>
          <p:nvPr/>
        </p:nvSpPr>
        <p:spPr>
          <a:xfrm>
            <a:off x="4283968" y="3131676"/>
            <a:ext cx="227972" cy="369332"/>
          </a:xfrm>
          <a:prstGeom prst="rect">
            <a:avLst/>
          </a:prstGeom>
          <a:noFill/>
        </p:spPr>
        <p:txBody>
          <a:bodyPr wrap="square" rtlCol="0">
            <a:spAutoFit/>
          </a:bodyPr>
          <a:lstStyle/>
          <a:p>
            <a:r>
              <a:rPr lang="pt-BR" dirty="0" smtClean="0"/>
              <a:t>0</a:t>
            </a:r>
            <a:endParaRPr lang="pt-BR" dirty="0"/>
          </a:p>
        </p:txBody>
      </p:sp>
      <p:sp>
        <p:nvSpPr>
          <p:cNvPr id="88" name="CaixaDeTexto 87"/>
          <p:cNvSpPr txBox="1"/>
          <p:nvPr/>
        </p:nvSpPr>
        <p:spPr>
          <a:xfrm>
            <a:off x="3995936" y="3275692"/>
            <a:ext cx="227972" cy="369332"/>
          </a:xfrm>
          <a:prstGeom prst="rect">
            <a:avLst/>
          </a:prstGeom>
          <a:noFill/>
        </p:spPr>
        <p:txBody>
          <a:bodyPr wrap="square" rtlCol="0">
            <a:spAutoFit/>
          </a:bodyPr>
          <a:lstStyle/>
          <a:p>
            <a:r>
              <a:rPr lang="pt-BR" dirty="0" smtClean="0"/>
              <a:t>0</a:t>
            </a:r>
            <a:endParaRPr lang="pt-BR" dirty="0"/>
          </a:p>
        </p:txBody>
      </p:sp>
      <p:sp>
        <p:nvSpPr>
          <p:cNvPr id="89" name="CaixaDeTexto 88"/>
          <p:cNvSpPr txBox="1"/>
          <p:nvPr/>
        </p:nvSpPr>
        <p:spPr>
          <a:xfrm>
            <a:off x="2759852" y="4715852"/>
            <a:ext cx="227972" cy="369332"/>
          </a:xfrm>
          <a:prstGeom prst="rect">
            <a:avLst/>
          </a:prstGeom>
          <a:noFill/>
        </p:spPr>
        <p:txBody>
          <a:bodyPr wrap="square" rtlCol="0">
            <a:spAutoFit/>
          </a:bodyPr>
          <a:lstStyle/>
          <a:p>
            <a:r>
              <a:rPr lang="pt-BR" dirty="0" smtClean="0"/>
              <a:t>0</a:t>
            </a:r>
            <a:endParaRPr lang="pt-BR" dirty="0"/>
          </a:p>
        </p:txBody>
      </p:sp>
      <p:sp>
        <p:nvSpPr>
          <p:cNvPr id="90" name="CaixaDeTexto 89"/>
          <p:cNvSpPr txBox="1"/>
          <p:nvPr/>
        </p:nvSpPr>
        <p:spPr>
          <a:xfrm>
            <a:off x="3335916" y="4437112"/>
            <a:ext cx="227972" cy="369332"/>
          </a:xfrm>
          <a:prstGeom prst="rect">
            <a:avLst/>
          </a:prstGeom>
          <a:noFill/>
        </p:spPr>
        <p:txBody>
          <a:bodyPr wrap="square" rtlCol="0">
            <a:spAutoFit/>
          </a:bodyPr>
          <a:lstStyle/>
          <a:p>
            <a:r>
              <a:rPr lang="pt-BR" dirty="0" smtClean="0"/>
              <a:t>0</a:t>
            </a:r>
            <a:endParaRPr lang="pt-BR" dirty="0"/>
          </a:p>
        </p:txBody>
      </p:sp>
      <p:sp>
        <p:nvSpPr>
          <p:cNvPr id="91" name="CaixaDeTexto 90"/>
          <p:cNvSpPr txBox="1"/>
          <p:nvPr/>
        </p:nvSpPr>
        <p:spPr>
          <a:xfrm>
            <a:off x="6216236" y="4931876"/>
            <a:ext cx="227972" cy="369332"/>
          </a:xfrm>
          <a:prstGeom prst="rect">
            <a:avLst/>
          </a:prstGeom>
          <a:noFill/>
        </p:spPr>
        <p:txBody>
          <a:bodyPr wrap="square" rtlCol="0">
            <a:spAutoFit/>
          </a:bodyPr>
          <a:lstStyle/>
          <a:p>
            <a:r>
              <a:rPr lang="pt-BR" dirty="0" smtClean="0"/>
              <a:t>0</a:t>
            </a:r>
            <a:endParaRPr lang="pt-BR" dirty="0"/>
          </a:p>
        </p:txBody>
      </p:sp>
      <p:sp>
        <p:nvSpPr>
          <p:cNvPr id="92" name="CaixaDeTexto 91"/>
          <p:cNvSpPr txBox="1"/>
          <p:nvPr/>
        </p:nvSpPr>
        <p:spPr>
          <a:xfrm>
            <a:off x="7668344" y="3140968"/>
            <a:ext cx="227972" cy="369332"/>
          </a:xfrm>
          <a:prstGeom prst="rect">
            <a:avLst/>
          </a:prstGeom>
          <a:noFill/>
        </p:spPr>
        <p:txBody>
          <a:bodyPr wrap="square" rtlCol="0">
            <a:spAutoFit/>
          </a:bodyPr>
          <a:lstStyle/>
          <a:p>
            <a:r>
              <a:rPr lang="pt-BR" dirty="0" smtClean="0"/>
              <a:t>0</a:t>
            </a:r>
            <a:endParaRPr lang="pt-BR" dirty="0"/>
          </a:p>
        </p:txBody>
      </p:sp>
      <p:sp>
        <p:nvSpPr>
          <p:cNvPr id="93" name="CaixaDeTexto 92"/>
          <p:cNvSpPr txBox="1"/>
          <p:nvPr/>
        </p:nvSpPr>
        <p:spPr>
          <a:xfrm>
            <a:off x="6156176" y="2996952"/>
            <a:ext cx="227972" cy="369332"/>
          </a:xfrm>
          <a:prstGeom prst="rect">
            <a:avLst/>
          </a:prstGeom>
          <a:noFill/>
        </p:spPr>
        <p:txBody>
          <a:bodyPr wrap="square" rtlCol="0">
            <a:spAutoFit/>
          </a:bodyPr>
          <a:lstStyle/>
          <a:p>
            <a:r>
              <a:rPr lang="pt-BR" dirty="0" smtClean="0"/>
              <a:t>0</a:t>
            </a:r>
            <a:endParaRPr lang="pt-BR" dirty="0"/>
          </a:p>
        </p:txBody>
      </p:sp>
    </p:spTree>
    <p:extLst>
      <p:ext uri="{BB962C8B-B14F-4D97-AF65-F5344CB8AC3E}">
        <p14:creationId xmlns:p14="http://schemas.microsoft.com/office/powerpoint/2010/main" val="17783107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dirty="0" smtClean="0"/>
              <a:t>Fluxo máximo em redes</a:t>
            </a:r>
            <a:r>
              <a:rPr lang="pt-BR" smtClean="0"/>
              <a:t>: conceitos</a:t>
            </a:r>
            <a:endParaRPr lang="pt-BR" dirty="0"/>
          </a:p>
        </p:txBody>
      </p:sp>
      <p:sp>
        <p:nvSpPr>
          <p:cNvPr id="3" name="Espaço Reservado para Conteúdo 2"/>
          <p:cNvSpPr>
            <a:spLocks noGrp="1"/>
          </p:cNvSpPr>
          <p:nvPr>
            <p:ph idx="1"/>
          </p:nvPr>
        </p:nvSpPr>
        <p:spPr>
          <a:xfrm>
            <a:off x="457200" y="1556792"/>
            <a:ext cx="8363272" cy="4525963"/>
          </a:xfrm>
          <a:noFill/>
          <a:ln>
            <a:solidFill>
              <a:schemeClr val="bg1"/>
            </a:solidFill>
          </a:ln>
        </p:spPr>
        <p:txBody>
          <a:bodyPr/>
          <a:lstStyle/>
          <a:p>
            <a:r>
              <a:rPr lang="pt-BR" dirty="0" smtClean="0"/>
              <a:t>Um </a:t>
            </a:r>
            <a:r>
              <a:rPr lang="pt-BR" b="1" dirty="0" smtClean="0"/>
              <a:t>caminho aumentado </a:t>
            </a:r>
            <a:r>
              <a:rPr lang="pt-BR" dirty="0" smtClean="0"/>
              <a:t>é um caminho direcionado da origem para o escoadouro na rede residual de modo que todo arco nesse caminho tenha capacidade residual estritamente positiva. </a:t>
            </a:r>
            <a:endParaRPr lang="pt-BR" dirty="0"/>
          </a:p>
        </p:txBody>
      </p:sp>
    </p:spTree>
    <p:extLst>
      <p:ext uri="{BB962C8B-B14F-4D97-AF65-F5344CB8AC3E}">
        <p14:creationId xmlns:p14="http://schemas.microsoft.com/office/powerpoint/2010/main" val="26590156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Algoritmo do Fluxo Máximo</a:t>
            </a:r>
            <a:endParaRPr lang="pt-BR" dirty="0"/>
          </a:p>
        </p:txBody>
      </p:sp>
      <p:sp>
        <p:nvSpPr>
          <p:cNvPr id="3" name="Espaço Reservado para Conteúdo 2"/>
          <p:cNvSpPr>
            <a:spLocks noGrp="1"/>
          </p:cNvSpPr>
          <p:nvPr>
            <p:ph idx="1"/>
          </p:nvPr>
        </p:nvSpPr>
        <p:spPr/>
        <p:txBody>
          <a:bodyPr/>
          <a:lstStyle/>
          <a:p>
            <a:r>
              <a:rPr lang="pt-BR" dirty="0" smtClean="0"/>
              <a:t>1. Identifique um caminho aumentado encontrando algum caminho da origem para o escoadouro na rede residual tal que cada arco desse caminho tenha capacidade residual estritamente positiva. Se não existir nenhum caminho aumentado, os fluxos de rede já constituem um padrão de fluxo ótimo.</a:t>
            </a:r>
            <a:endParaRPr lang="pt-BR" dirty="0"/>
          </a:p>
        </p:txBody>
      </p:sp>
    </p:spTree>
    <p:extLst>
      <p:ext uri="{BB962C8B-B14F-4D97-AF65-F5344CB8AC3E}">
        <p14:creationId xmlns:p14="http://schemas.microsoft.com/office/powerpoint/2010/main" val="18239598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Algoritmo do Fluxo Máximo</a:t>
            </a:r>
            <a:endParaRPr lang="pt-BR" dirty="0"/>
          </a:p>
        </p:txBody>
      </p:sp>
      <p:sp>
        <p:nvSpPr>
          <p:cNvPr id="3" name="Espaço Reservado para Conteúdo 2"/>
          <p:cNvSpPr>
            <a:spLocks noGrp="1"/>
          </p:cNvSpPr>
          <p:nvPr>
            <p:ph idx="1"/>
          </p:nvPr>
        </p:nvSpPr>
        <p:spPr/>
        <p:txBody>
          <a:bodyPr>
            <a:normAutofit fontScale="92500"/>
          </a:bodyPr>
          <a:lstStyle/>
          <a:p>
            <a:r>
              <a:rPr lang="pt-BR" dirty="0" smtClean="0"/>
              <a:t>2. Identifique a capacidade residual c* desse caminho aumentado encontrando o mínimo das capacidades residuais dos arcos nesse caminho. Aumente o fluxo nesse caminho de c*.</a:t>
            </a:r>
          </a:p>
          <a:p>
            <a:r>
              <a:rPr lang="pt-BR" dirty="0" smtClean="0"/>
              <a:t>3. Diminua de c* a capacidade residual de cada arco nesse caminho aumentado. Aumente de c* a capacidade residual de cada arco na direção oposta nesse caminho aumentado. Retorne ao passo 1.</a:t>
            </a:r>
            <a:endParaRPr lang="pt-BR" dirty="0"/>
          </a:p>
        </p:txBody>
      </p:sp>
    </p:spTree>
    <p:extLst>
      <p:ext uri="{BB962C8B-B14F-4D97-AF65-F5344CB8AC3E}">
        <p14:creationId xmlns:p14="http://schemas.microsoft.com/office/powerpoint/2010/main" val="38967481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Encontrando um  caminho aumentado</a:t>
            </a:r>
            <a:endParaRPr lang="pt-BR" dirty="0"/>
          </a:p>
        </p:txBody>
      </p:sp>
      <p:sp>
        <p:nvSpPr>
          <p:cNvPr id="3" name="Espaço Reservado para Conteúdo 2"/>
          <p:cNvSpPr>
            <a:spLocks noGrp="1"/>
          </p:cNvSpPr>
          <p:nvPr>
            <p:ph idx="1"/>
          </p:nvPr>
        </p:nvSpPr>
        <p:spPr/>
        <p:txBody>
          <a:bodyPr>
            <a:normAutofit fontScale="92500"/>
          </a:bodyPr>
          <a:lstStyle/>
          <a:p>
            <a:r>
              <a:rPr lang="pt-BR" dirty="0" smtClean="0"/>
              <a:t>Comece determinando todos os nós que possam ser atingidos a partir da origem ao longo de um arco com capacidade residual estritamente positiva.</a:t>
            </a:r>
          </a:p>
          <a:p>
            <a:r>
              <a:rPr lang="pt-BR" dirty="0" smtClean="0"/>
              <a:t>A seguir, para cada um desses nós que foram atingidos, determine todos os novos nós (aqueles que ainda não foram alcançados) que podem ser alcançados a partir desse nó ao longo de um arco com capacidade residual estritamente positiva.</a:t>
            </a:r>
            <a:endParaRPr lang="pt-BR" dirty="0"/>
          </a:p>
        </p:txBody>
      </p:sp>
    </p:spTree>
    <p:extLst>
      <p:ext uri="{BB962C8B-B14F-4D97-AF65-F5344CB8AC3E}">
        <p14:creationId xmlns:p14="http://schemas.microsoft.com/office/powerpoint/2010/main" val="35303144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Encontrando um  caminho aumentado</a:t>
            </a:r>
            <a:endParaRPr lang="pt-BR" dirty="0"/>
          </a:p>
        </p:txBody>
      </p:sp>
      <p:sp>
        <p:nvSpPr>
          <p:cNvPr id="3" name="Espaço Reservado para Conteúdo 2"/>
          <p:cNvSpPr>
            <a:spLocks noGrp="1"/>
          </p:cNvSpPr>
          <p:nvPr>
            <p:ph idx="1"/>
          </p:nvPr>
        </p:nvSpPr>
        <p:spPr/>
        <p:txBody>
          <a:bodyPr>
            <a:normAutofit/>
          </a:bodyPr>
          <a:lstStyle/>
          <a:p>
            <a:r>
              <a:rPr lang="pt-BR" dirty="0" smtClean="0"/>
              <a:t>Repita esse processo sucessivamente com novos nós à medida que eles forem sendo alcançados.</a:t>
            </a:r>
          </a:p>
          <a:p>
            <a:r>
              <a:rPr lang="pt-BR" dirty="0" smtClean="0"/>
              <a:t>O resultado será a identificação de uma árvore de todos os nós que podem ser alcançados a partir da origem ao longo de uma capacidade residual de fluxo estritamente positivo.</a:t>
            </a:r>
            <a:endParaRPr lang="pt-BR" dirty="0"/>
          </a:p>
        </p:txBody>
      </p:sp>
    </p:spTree>
    <p:extLst>
      <p:ext uri="{BB962C8B-B14F-4D97-AF65-F5344CB8AC3E}">
        <p14:creationId xmlns:p14="http://schemas.microsoft.com/office/powerpoint/2010/main" val="1454033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Fluxo máximo em redes: Definições e notações</a:t>
            </a:r>
            <a:endParaRPr lang="pt-BR" dirty="0"/>
          </a:p>
        </p:txBody>
      </p:sp>
      <p:sp>
        <p:nvSpPr>
          <p:cNvPr id="3" name="Espaço Reservado para Conteúdo 2"/>
          <p:cNvSpPr>
            <a:spLocks noGrp="1"/>
          </p:cNvSpPr>
          <p:nvPr>
            <p:ph idx="1"/>
          </p:nvPr>
        </p:nvSpPr>
        <p:spPr>
          <a:xfrm>
            <a:off x="457200" y="1556792"/>
            <a:ext cx="8363272" cy="4525963"/>
          </a:xfrm>
          <a:solidFill>
            <a:schemeClr val="bg1"/>
          </a:solidFill>
          <a:ln>
            <a:noFill/>
          </a:ln>
        </p:spPr>
        <p:txBody>
          <a:bodyPr/>
          <a:lstStyle/>
          <a:p>
            <a:r>
              <a:rPr lang="pt-BR" dirty="0" smtClean="0"/>
              <a:t>Um </a:t>
            </a:r>
            <a:r>
              <a:rPr lang="pt-BR" b="1" dirty="0" smtClean="0"/>
              <a:t>corte</a:t>
            </a:r>
            <a:r>
              <a:rPr lang="pt-BR" dirty="0" smtClean="0"/>
              <a:t> define um conjunto de arcos, que quando eliminado da rede, causará um rompimento total do fluxo  entre o nó de origem e o nó escoadouro</a:t>
            </a:r>
            <a:r>
              <a:rPr lang="pt-BR" dirty="0" smtClean="0">
                <a:sym typeface="Symbol"/>
              </a:rPr>
              <a:t>.</a:t>
            </a:r>
            <a:r>
              <a:rPr lang="pt-BR" dirty="0" smtClean="0"/>
              <a:t> </a:t>
            </a:r>
          </a:p>
          <a:p>
            <a:endParaRPr lang="pt-BR" dirty="0"/>
          </a:p>
          <a:p>
            <a:r>
              <a:rPr lang="pt-BR" dirty="0" smtClean="0"/>
              <a:t>A </a:t>
            </a:r>
            <a:r>
              <a:rPr lang="pt-BR" b="1" dirty="0" smtClean="0"/>
              <a:t>capacidade do corte </a:t>
            </a:r>
            <a:r>
              <a:rPr lang="pt-BR" dirty="0" smtClean="0"/>
              <a:t>é igual à soma das capacidades de seus arcos.</a:t>
            </a:r>
            <a:endParaRPr lang="pt-BR" dirty="0"/>
          </a:p>
        </p:txBody>
      </p:sp>
    </p:spTree>
    <p:extLst>
      <p:ext uri="{BB962C8B-B14F-4D97-AF65-F5344CB8AC3E}">
        <p14:creationId xmlns:p14="http://schemas.microsoft.com/office/powerpoint/2010/main" val="24497408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Fluxo máximo em redes: Definições e notações</a:t>
            </a:r>
            <a:endParaRPr lang="pt-BR" dirty="0"/>
          </a:p>
        </p:txBody>
      </p:sp>
      <p:sp>
        <p:nvSpPr>
          <p:cNvPr id="3" name="Espaço Reservado para Conteúdo 2"/>
          <p:cNvSpPr>
            <a:spLocks noGrp="1"/>
          </p:cNvSpPr>
          <p:nvPr>
            <p:ph idx="1"/>
          </p:nvPr>
        </p:nvSpPr>
        <p:spPr>
          <a:xfrm>
            <a:off x="457200" y="1556792"/>
            <a:ext cx="8363272" cy="4525963"/>
          </a:xfrm>
          <a:solidFill>
            <a:schemeClr val="bg1"/>
          </a:solidFill>
          <a:ln>
            <a:noFill/>
          </a:ln>
        </p:spPr>
        <p:txBody>
          <a:bodyPr/>
          <a:lstStyle/>
          <a:p>
            <a:r>
              <a:rPr lang="pt-BR" b="1" dirty="0" smtClean="0"/>
              <a:t>Teorema do corte mínimo e fluxo máximo: </a:t>
            </a:r>
            <a:r>
              <a:rPr lang="pt-BR" dirty="0" smtClean="0"/>
              <a:t>o fluxo viável máximo da origem para o escoadouro é igual ao valor de corte mínimo dentre todos os cortes da rede.</a:t>
            </a:r>
            <a:endParaRPr lang="pt-BR" dirty="0"/>
          </a:p>
        </p:txBody>
      </p:sp>
    </p:spTree>
    <p:extLst>
      <p:ext uri="{BB962C8B-B14F-4D97-AF65-F5344CB8AC3E}">
        <p14:creationId xmlns:p14="http://schemas.microsoft.com/office/powerpoint/2010/main" val="29119076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ipse 3"/>
          <p:cNvSpPr/>
          <p:nvPr/>
        </p:nvSpPr>
        <p:spPr>
          <a:xfrm>
            <a:off x="1403648" y="176352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p:cNvSpPr txBox="1"/>
          <p:nvPr/>
        </p:nvSpPr>
        <p:spPr>
          <a:xfrm>
            <a:off x="1403648" y="1763524"/>
            <a:ext cx="360040" cy="369332"/>
          </a:xfrm>
          <a:prstGeom prst="rect">
            <a:avLst/>
          </a:prstGeom>
          <a:noFill/>
        </p:spPr>
        <p:txBody>
          <a:bodyPr wrap="square" rtlCol="0">
            <a:spAutoFit/>
          </a:bodyPr>
          <a:lstStyle/>
          <a:p>
            <a:r>
              <a:rPr lang="pt-BR" dirty="0" smtClean="0"/>
              <a:t>O</a:t>
            </a:r>
            <a:endParaRPr lang="pt-BR" dirty="0"/>
          </a:p>
        </p:txBody>
      </p:sp>
      <p:sp>
        <p:nvSpPr>
          <p:cNvPr id="6" name="Elipse 5"/>
          <p:cNvSpPr/>
          <p:nvPr/>
        </p:nvSpPr>
        <p:spPr>
          <a:xfrm>
            <a:off x="4427984" y="191592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CaixaDeTexto 6"/>
          <p:cNvSpPr txBox="1"/>
          <p:nvPr/>
        </p:nvSpPr>
        <p:spPr>
          <a:xfrm>
            <a:off x="4427984" y="1915924"/>
            <a:ext cx="360040" cy="369332"/>
          </a:xfrm>
          <a:prstGeom prst="rect">
            <a:avLst/>
          </a:prstGeom>
          <a:noFill/>
        </p:spPr>
        <p:txBody>
          <a:bodyPr wrap="square" rtlCol="0">
            <a:spAutoFit/>
          </a:bodyPr>
          <a:lstStyle/>
          <a:p>
            <a:r>
              <a:rPr lang="pt-BR" dirty="0" smtClean="0"/>
              <a:t>B</a:t>
            </a:r>
            <a:endParaRPr lang="pt-BR" dirty="0"/>
          </a:p>
        </p:txBody>
      </p:sp>
      <p:sp>
        <p:nvSpPr>
          <p:cNvPr id="8" name="Elipse 7"/>
          <p:cNvSpPr/>
          <p:nvPr/>
        </p:nvSpPr>
        <p:spPr>
          <a:xfrm>
            <a:off x="6588224" y="3212976"/>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CaixaDeTexto 8"/>
          <p:cNvSpPr txBox="1"/>
          <p:nvPr/>
        </p:nvSpPr>
        <p:spPr>
          <a:xfrm>
            <a:off x="6588224" y="3203684"/>
            <a:ext cx="360040" cy="369332"/>
          </a:xfrm>
          <a:prstGeom prst="rect">
            <a:avLst/>
          </a:prstGeom>
          <a:noFill/>
        </p:spPr>
        <p:txBody>
          <a:bodyPr wrap="square" rtlCol="0">
            <a:spAutoFit/>
          </a:bodyPr>
          <a:lstStyle/>
          <a:p>
            <a:r>
              <a:rPr lang="pt-BR" dirty="0" smtClean="0"/>
              <a:t>E</a:t>
            </a:r>
            <a:endParaRPr lang="pt-BR" dirty="0"/>
          </a:p>
        </p:txBody>
      </p:sp>
      <p:sp>
        <p:nvSpPr>
          <p:cNvPr id="10" name="Elipse 9"/>
          <p:cNvSpPr/>
          <p:nvPr/>
        </p:nvSpPr>
        <p:spPr>
          <a:xfrm>
            <a:off x="3059832" y="328498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CaixaDeTexto 10"/>
          <p:cNvSpPr txBox="1"/>
          <p:nvPr/>
        </p:nvSpPr>
        <p:spPr>
          <a:xfrm>
            <a:off x="3059832" y="3275692"/>
            <a:ext cx="360040" cy="369332"/>
          </a:xfrm>
          <a:prstGeom prst="rect">
            <a:avLst/>
          </a:prstGeom>
          <a:noFill/>
        </p:spPr>
        <p:txBody>
          <a:bodyPr wrap="square" rtlCol="0">
            <a:spAutoFit/>
          </a:bodyPr>
          <a:lstStyle/>
          <a:p>
            <a:r>
              <a:rPr lang="pt-BR" dirty="0" smtClean="0"/>
              <a:t>C</a:t>
            </a:r>
            <a:endParaRPr lang="pt-BR" dirty="0"/>
          </a:p>
        </p:txBody>
      </p:sp>
      <p:sp>
        <p:nvSpPr>
          <p:cNvPr id="12" name="Elipse 11"/>
          <p:cNvSpPr/>
          <p:nvPr/>
        </p:nvSpPr>
        <p:spPr>
          <a:xfrm>
            <a:off x="5940152" y="1052736"/>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3" name="CaixaDeTexto 12"/>
          <p:cNvSpPr txBox="1"/>
          <p:nvPr/>
        </p:nvSpPr>
        <p:spPr>
          <a:xfrm>
            <a:off x="5940152" y="1052736"/>
            <a:ext cx="360040" cy="369332"/>
          </a:xfrm>
          <a:prstGeom prst="rect">
            <a:avLst/>
          </a:prstGeom>
          <a:noFill/>
        </p:spPr>
        <p:txBody>
          <a:bodyPr wrap="square" rtlCol="0">
            <a:spAutoFit/>
          </a:bodyPr>
          <a:lstStyle/>
          <a:p>
            <a:r>
              <a:rPr lang="pt-BR" dirty="0" smtClean="0"/>
              <a:t>D</a:t>
            </a:r>
            <a:endParaRPr lang="pt-BR" dirty="0"/>
          </a:p>
        </p:txBody>
      </p:sp>
      <p:sp>
        <p:nvSpPr>
          <p:cNvPr id="14" name="Elipse 13"/>
          <p:cNvSpPr/>
          <p:nvPr/>
        </p:nvSpPr>
        <p:spPr>
          <a:xfrm>
            <a:off x="7668344" y="1052736"/>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CaixaDeTexto 14"/>
          <p:cNvSpPr txBox="1"/>
          <p:nvPr/>
        </p:nvSpPr>
        <p:spPr>
          <a:xfrm>
            <a:off x="7668344" y="1052736"/>
            <a:ext cx="360040" cy="369332"/>
          </a:xfrm>
          <a:prstGeom prst="rect">
            <a:avLst/>
          </a:prstGeom>
          <a:noFill/>
        </p:spPr>
        <p:txBody>
          <a:bodyPr wrap="square" rtlCol="0">
            <a:spAutoFit/>
          </a:bodyPr>
          <a:lstStyle/>
          <a:p>
            <a:r>
              <a:rPr lang="pt-BR" dirty="0" smtClean="0"/>
              <a:t>T</a:t>
            </a:r>
            <a:endParaRPr lang="pt-BR" dirty="0"/>
          </a:p>
        </p:txBody>
      </p:sp>
      <p:sp>
        <p:nvSpPr>
          <p:cNvPr id="20" name="Elipse 19"/>
          <p:cNvSpPr/>
          <p:nvPr/>
        </p:nvSpPr>
        <p:spPr>
          <a:xfrm>
            <a:off x="2622848" y="40466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1" name="CaixaDeTexto 20"/>
          <p:cNvSpPr txBox="1"/>
          <p:nvPr/>
        </p:nvSpPr>
        <p:spPr>
          <a:xfrm>
            <a:off x="2622848" y="404664"/>
            <a:ext cx="360040" cy="369332"/>
          </a:xfrm>
          <a:prstGeom prst="rect">
            <a:avLst/>
          </a:prstGeom>
          <a:noFill/>
        </p:spPr>
        <p:txBody>
          <a:bodyPr wrap="square" rtlCol="0">
            <a:spAutoFit/>
          </a:bodyPr>
          <a:lstStyle/>
          <a:p>
            <a:r>
              <a:rPr lang="pt-BR" dirty="0" smtClean="0"/>
              <a:t>A</a:t>
            </a:r>
            <a:endParaRPr lang="pt-BR" dirty="0"/>
          </a:p>
        </p:txBody>
      </p:sp>
      <p:sp>
        <p:nvSpPr>
          <p:cNvPr id="22" name="CaixaDeTexto 21"/>
          <p:cNvSpPr txBox="1"/>
          <p:nvPr/>
        </p:nvSpPr>
        <p:spPr>
          <a:xfrm>
            <a:off x="467544" y="1772816"/>
            <a:ext cx="1008112" cy="369332"/>
          </a:xfrm>
          <a:prstGeom prst="rect">
            <a:avLst/>
          </a:prstGeom>
          <a:noFill/>
        </p:spPr>
        <p:txBody>
          <a:bodyPr wrap="square" rtlCol="0">
            <a:spAutoFit/>
          </a:bodyPr>
          <a:lstStyle/>
          <a:p>
            <a:r>
              <a:rPr lang="pt-BR" dirty="0" smtClean="0"/>
              <a:t>origem</a:t>
            </a:r>
            <a:endParaRPr lang="pt-BR" dirty="0"/>
          </a:p>
        </p:txBody>
      </p:sp>
      <p:sp>
        <p:nvSpPr>
          <p:cNvPr id="23" name="CaixaDeTexto 22"/>
          <p:cNvSpPr txBox="1"/>
          <p:nvPr/>
        </p:nvSpPr>
        <p:spPr>
          <a:xfrm>
            <a:off x="7308304" y="584684"/>
            <a:ext cx="1728192" cy="369332"/>
          </a:xfrm>
          <a:prstGeom prst="rect">
            <a:avLst/>
          </a:prstGeom>
          <a:noFill/>
        </p:spPr>
        <p:txBody>
          <a:bodyPr wrap="square" rtlCol="0">
            <a:spAutoFit/>
          </a:bodyPr>
          <a:lstStyle/>
          <a:p>
            <a:r>
              <a:rPr lang="pt-BR" dirty="0" smtClean="0"/>
              <a:t>escoadouro</a:t>
            </a:r>
            <a:endParaRPr lang="pt-BR" dirty="0"/>
          </a:p>
        </p:txBody>
      </p:sp>
      <p:cxnSp>
        <p:nvCxnSpPr>
          <p:cNvPr id="25" name="Conector de seta reta 24"/>
          <p:cNvCxnSpPr>
            <a:stCxn id="4" idx="7"/>
          </p:cNvCxnSpPr>
          <p:nvPr/>
        </p:nvCxnSpPr>
        <p:spPr>
          <a:xfrm flipV="1">
            <a:off x="1710961" y="764704"/>
            <a:ext cx="911887" cy="105154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Conector de seta reta 26"/>
          <p:cNvCxnSpPr>
            <a:stCxn id="7" idx="3"/>
          </p:cNvCxnSpPr>
          <p:nvPr/>
        </p:nvCxnSpPr>
        <p:spPr>
          <a:xfrm>
            <a:off x="4788024" y="2100590"/>
            <a:ext cx="1800200" cy="118439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ector de seta reta 28"/>
          <p:cNvCxnSpPr>
            <a:stCxn id="13" idx="3"/>
            <a:endCxn id="14" idx="2"/>
          </p:cNvCxnSpPr>
          <p:nvPr/>
        </p:nvCxnSpPr>
        <p:spPr>
          <a:xfrm flipV="1">
            <a:off x="6300192" y="1232756"/>
            <a:ext cx="1368152" cy="464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ector de seta reta 30"/>
          <p:cNvCxnSpPr>
            <a:stCxn id="10" idx="6"/>
            <a:endCxn id="9" idx="1"/>
          </p:cNvCxnSpPr>
          <p:nvPr/>
        </p:nvCxnSpPr>
        <p:spPr>
          <a:xfrm flipV="1">
            <a:off x="3419872" y="3388350"/>
            <a:ext cx="3168352" cy="7665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ector de seta reta 32"/>
          <p:cNvCxnSpPr>
            <a:stCxn id="4" idx="6"/>
            <a:endCxn id="6" idx="1"/>
          </p:cNvCxnSpPr>
          <p:nvPr/>
        </p:nvCxnSpPr>
        <p:spPr>
          <a:xfrm>
            <a:off x="1763688" y="1943544"/>
            <a:ext cx="2717023" cy="2510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Conector de seta reta 34"/>
          <p:cNvCxnSpPr>
            <a:stCxn id="20" idx="6"/>
            <a:endCxn id="13" idx="1"/>
          </p:cNvCxnSpPr>
          <p:nvPr/>
        </p:nvCxnSpPr>
        <p:spPr>
          <a:xfrm>
            <a:off x="2982888" y="584684"/>
            <a:ext cx="2957264" cy="65271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Conector de seta reta 36"/>
          <p:cNvCxnSpPr>
            <a:endCxn id="10" idx="1"/>
          </p:cNvCxnSpPr>
          <p:nvPr/>
        </p:nvCxnSpPr>
        <p:spPr>
          <a:xfrm>
            <a:off x="1710961" y="2123564"/>
            <a:ext cx="1401598" cy="121414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Conector de seta reta 38"/>
          <p:cNvCxnSpPr/>
          <p:nvPr/>
        </p:nvCxnSpPr>
        <p:spPr>
          <a:xfrm>
            <a:off x="2982888" y="764704"/>
            <a:ext cx="1445096" cy="115122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Conector de seta reta 40"/>
          <p:cNvCxnSpPr/>
          <p:nvPr/>
        </p:nvCxnSpPr>
        <p:spPr>
          <a:xfrm flipH="1" flipV="1">
            <a:off x="6120172" y="1422068"/>
            <a:ext cx="468052" cy="17816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Conector de seta reta 42"/>
          <p:cNvCxnSpPr>
            <a:stCxn id="9" idx="0"/>
          </p:cNvCxnSpPr>
          <p:nvPr/>
        </p:nvCxnSpPr>
        <p:spPr>
          <a:xfrm flipV="1">
            <a:off x="6768244" y="1422068"/>
            <a:ext cx="1080120" cy="17816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Conector de seta reta 44"/>
          <p:cNvCxnSpPr/>
          <p:nvPr/>
        </p:nvCxnSpPr>
        <p:spPr>
          <a:xfrm flipH="1">
            <a:off x="3419872" y="2312876"/>
            <a:ext cx="1041648" cy="9628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Conector de seta reta 46"/>
          <p:cNvCxnSpPr/>
          <p:nvPr/>
        </p:nvCxnSpPr>
        <p:spPr>
          <a:xfrm flipV="1">
            <a:off x="4788024" y="1412776"/>
            <a:ext cx="1152128" cy="54332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CaixaDeTexto 47"/>
          <p:cNvSpPr txBox="1"/>
          <p:nvPr/>
        </p:nvSpPr>
        <p:spPr>
          <a:xfrm>
            <a:off x="1583668" y="1340314"/>
            <a:ext cx="396044" cy="369332"/>
          </a:xfrm>
          <a:prstGeom prst="rect">
            <a:avLst/>
          </a:prstGeom>
          <a:noFill/>
        </p:spPr>
        <p:txBody>
          <a:bodyPr wrap="square" rtlCol="0">
            <a:spAutoFit/>
          </a:bodyPr>
          <a:lstStyle/>
          <a:p>
            <a:r>
              <a:rPr lang="pt-BR" dirty="0" smtClean="0"/>
              <a:t>5</a:t>
            </a:r>
            <a:endParaRPr lang="pt-BR" dirty="0"/>
          </a:p>
        </p:txBody>
      </p:sp>
      <p:sp>
        <p:nvSpPr>
          <p:cNvPr id="49" name="CaixaDeTexto 48"/>
          <p:cNvSpPr txBox="1"/>
          <p:nvPr/>
        </p:nvSpPr>
        <p:spPr>
          <a:xfrm>
            <a:off x="2166904" y="1684436"/>
            <a:ext cx="455944" cy="369332"/>
          </a:xfrm>
          <a:prstGeom prst="rect">
            <a:avLst/>
          </a:prstGeom>
          <a:noFill/>
        </p:spPr>
        <p:txBody>
          <a:bodyPr wrap="square" rtlCol="0">
            <a:spAutoFit/>
          </a:bodyPr>
          <a:lstStyle/>
          <a:p>
            <a:r>
              <a:rPr lang="pt-BR" dirty="0" smtClean="0"/>
              <a:t>7</a:t>
            </a:r>
            <a:endParaRPr lang="pt-BR" dirty="0"/>
          </a:p>
        </p:txBody>
      </p:sp>
      <p:sp>
        <p:nvSpPr>
          <p:cNvPr id="50" name="CaixaDeTexto 49"/>
          <p:cNvSpPr txBox="1"/>
          <p:nvPr/>
        </p:nvSpPr>
        <p:spPr>
          <a:xfrm>
            <a:off x="1781690" y="2420888"/>
            <a:ext cx="385214" cy="373396"/>
          </a:xfrm>
          <a:prstGeom prst="rect">
            <a:avLst/>
          </a:prstGeom>
          <a:noFill/>
        </p:spPr>
        <p:txBody>
          <a:bodyPr wrap="square" rtlCol="0">
            <a:spAutoFit/>
          </a:bodyPr>
          <a:lstStyle/>
          <a:p>
            <a:r>
              <a:rPr lang="pt-BR" dirty="0" smtClean="0"/>
              <a:t>4</a:t>
            </a:r>
            <a:endParaRPr lang="pt-BR" dirty="0"/>
          </a:p>
        </p:txBody>
      </p:sp>
      <p:sp>
        <p:nvSpPr>
          <p:cNvPr id="51" name="CaixaDeTexto 50"/>
          <p:cNvSpPr txBox="1"/>
          <p:nvPr/>
        </p:nvSpPr>
        <p:spPr>
          <a:xfrm>
            <a:off x="3239852" y="404664"/>
            <a:ext cx="465584" cy="369332"/>
          </a:xfrm>
          <a:prstGeom prst="rect">
            <a:avLst/>
          </a:prstGeom>
          <a:noFill/>
        </p:spPr>
        <p:txBody>
          <a:bodyPr wrap="square" rtlCol="0">
            <a:spAutoFit/>
          </a:bodyPr>
          <a:lstStyle/>
          <a:p>
            <a:r>
              <a:rPr lang="pt-BR" dirty="0" smtClean="0"/>
              <a:t>3</a:t>
            </a:r>
            <a:endParaRPr lang="pt-BR" dirty="0"/>
          </a:p>
        </p:txBody>
      </p:sp>
      <p:sp>
        <p:nvSpPr>
          <p:cNvPr id="52" name="CaixaDeTexto 51"/>
          <p:cNvSpPr txBox="1"/>
          <p:nvPr/>
        </p:nvSpPr>
        <p:spPr>
          <a:xfrm>
            <a:off x="3419872" y="911043"/>
            <a:ext cx="285564" cy="369332"/>
          </a:xfrm>
          <a:prstGeom prst="rect">
            <a:avLst/>
          </a:prstGeom>
          <a:noFill/>
        </p:spPr>
        <p:txBody>
          <a:bodyPr wrap="square" rtlCol="0">
            <a:spAutoFit/>
          </a:bodyPr>
          <a:lstStyle/>
          <a:p>
            <a:r>
              <a:rPr lang="pt-BR" dirty="0" smtClean="0"/>
              <a:t>1</a:t>
            </a:r>
            <a:endParaRPr lang="pt-BR" dirty="0"/>
          </a:p>
        </p:txBody>
      </p:sp>
      <p:sp>
        <p:nvSpPr>
          <p:cNvPr id="53" name="CaixaDeTexto 52"/>
          <p:cNvSpPr txBox="1"/>
          <p:nvPr/>
        </p:nvSpPr>
        <p:spPr>
          <a:xfrm>
            <a:off x="4012704" y="2267580"/>
            <a:ext cx="487288" cy="369332"/>
          </a:xfrm>
          <a:prstGeom prst="rect">
            <a:avLst/>
          </a:prstGeom>
          <a:noFill/>
        </p:spPr>
        <p:txBody>
          <a:bodyPr wrap="square" rtlCol="0">
            <a:spAutoFit/>
          </a:bodyPr>
          <a:lstStyle/>
          <a:p>
            <a:r>
              <a:rPr lang="pt-BR" dirty="0" smtClean="0"/>
              <a:t>2</a:t>
            </a:r>
            <a:endParaRPr lang="pt-BR" dirty="0"/>
          </a:p>
        </p:txBody>
      </p:sp>
      <p:sp>
        <p:nvSpPr>
          <p:cNvPr id="54" name="CaixaDeTexto 53"/>
          <p:cNvSpPr txBox="1"/>
          <p:nvPr/>
        </p:nvSpPr>
        <p:spPr>
          <a:xfrm>
            <a:off x="3779912" y="3429000"/>
            <a:ext cx="476436" cy="369332"/>
          </a:xfrm>
          <a:prstGeom prst="rect">
            <a:avLst/>
          </a:prstGeom>
          <a:noFill/>
        </p:spPr>
        <p:txBody>
          <a:bodyPr wrap="square" rtlCol="0">
            <a:spAutoFit/>
          </a:bodyPr>
          <a:lstStyle/>
          <a:p>
            <a:r>
              <a:rPr lang="pt-BR" dirty="0" smtClean="0"/>
              <a:t>4</a:t>
            </a:r>
            <a:endParaRPr lang="pt-BR" dirty="0"/>
          </a:p>
        </p:txBody>
      </p:sp>
      <p:sp>
        <p:nvSpPr>
          <p:cNvPr id="55" name="CaixaDeTexto 54"/>
          <p:cNvSpPr txBox="1"/>
          <p:nvPr/>
        </p:nvSpPr>
        <p:spPr>
          <a:xfrm>
            <a:off x="6948264" y="3068960"/>
            <a:ext cx="360040" cy="369332"/>
          </a:xfrm>
          <a:prstGeom prst="rect">
            <a:avLst/>
          </a:prstGeom>
          <a:noFill/>
        </p:spPr>
        <p:txBody>
          <a:bodyPr wrap="square" rtlCol="0">
            <a:spAutoFit/>
          </a:bodyPr>
          <a:lstStyle/>
          <a:p>
            <a:r>
              <a:rPr lang="pt-BR" dirty="0" smtClean="0"/>
              <a:t>6</a:t>
            </a:r>
            <a:endParaRPr lang="pt-BR" dirty="0"/>
          </a:p>
        </p:txBody>
      </p:sp>
      <p:sp>
        <p:nvSpPr>
          <p:cNvPr id="56" name="CaixaDeTexto 55"/>
          <p:cNvSpPr txBox="1"/>
          <p:nvPr/>
        </p:nvSpPr>
        <p:spPr>
          <a:xfrm>
            <a:off x="6516216" y="2607586"/>
            <a:ext cx="252028" cy="369332"/>
          </a:xfrm>
          <a:prstGeom prst="rect">
            <a:avLst/>
          </a:prstGeom>
          <a:noFill/>
        </p:spPr>
        <p:txBody>
          <a:bodyPr wrap="square" rtlCol="0">
            <a:spAutoFit/>
          </a:bodyPr>
          <a:lstStyle/>
          <a:p>
            <a:r>
              <a:rPr lang="pt-BR" dirty="0" smtClean="0"/>
              <a:t>1</a:t>
            </a:r>
            <a:endParaRPr lang="pt-BR" dirty="0"/>
          </a:p>
        </p:txBody>
      </p:sp>
      <p:sp>
        <p:nvSpPr>
          <p:cNvPr id="57" name="CaixaDeTexto 56"/>
          <p:cNvSpPr txBox="1"/>
          <p:nvPr/>
        </p:nvSpPr>
        <p:spPr>
          <a:xfrm>
            <a:off x="6300192" y="911043"/>
            <a:ext cx="288032" cy="369332"/>
          </a:xfrm>
          <a:prstGeom prst="rect">
            <a:avLst/>
          </a:prstGeom>
          <a:noFill/>
        </p:spPr>
        <p:txBody>
          <a:bodyPr wrap="square" rtlCol="0">
            <a:spAutoFit/>
          </a:bodyPr>
          <a:lstStyle/>
          <a:p>
            <a:r>
              <a:rPr lang="pt-BR" dirty="0" smtClean="0"/>
              <a:t>9</a:t>
            </a:r>
            <a:endParaRPr lang="pt-BR" dirty="0"/>
          </a:p>
        </p:txBody>
      </p:sp>
      <p:sp>
        <p:nvSpPr>
          <p:cNvPr id="58" name="CaixaDeTexto 57"/>
          <p:cNvSpPr txBox="1"/>
          <p:nvPr/>
        </p:nvSpPr>
        <p:spPr>
          <a:xfrm>
            <a:off x="5004048" y="2053768"/>
            <a:ext cx="360040" cy="369332"/>
          </a:xfrm>
          <a:prstGeom prst="rect">
            <a:avLst/>
          </a:prstGeom>
          <a:noFill/>
        </p:spPr>
        <p:txBody>
          <a:bodyPr wrap="square" rtlCol="0">
            <a:spAutoFit/>
          </a:bodyPr>
          <a:lstStyle/>
          <a:p>
            <a:r>
              <a:rPr lang="pt-BR" dirty="0" smtClean="0"/>
              <a:t>5</a:t>
            </a:r>
            <a:endParaRPr lang="pt-BR" dirty="0"/>
          </a:p>
        </p:txBody>
      </p:sp>
      <p:sp>
        <p:nvSpPr>
          <p:cNvPr id="59" name="CaixaDeTexto 58"/>
          <p:cNvSpPr txBox="1"/>
          <p:nvPr/>
        </p:nvSpPr>
        <p:spPr>
          <a:xfrm>
            <a:off x="4788024" y="1524980"/>
            <a:ext cx="396044" cy="369332"/>
          </a:xfrm>
          <a:prstGeom prst="rect">
            <a:avLst/>
          </a:prstGeom>
          <a:noFill/>
        </p:spPr>
        <p:txBody>
          <a:bodyPr wrap="square" rtlCol="0">
            <a:spAutoFit/>
          </a:bodyPr>
          <a:lstStyle/>
          <a:p>
            <a:r>
              <a:rPr lang="pt-BR" dirty="0" smtClean="0"/>
              <a:t>4</a:t>
            </a:r>
            <a:endParaRPr lang="pt-BR" dirty="0"/>
          </a:p>
        </p:txBody>
      </p:sp>
    </p:spTree>
    <p:extLst>
      <p:ext uri="{BB962C8B-B14F-4D97-AF65-F5344CB8AC3E}">
        <p14:creationId xmlns:p14="http://schemas.microsoft.com/office/powerpoint/2010/main" val="14395051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ipse 3"/>
          <p:cNvSpPr/>
          <p:nvPr/>
        </p:nvSpPr>
        <p:spPr>
          <a:xfrm>
            <a:off x="1403648" y="176352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p:cNvSpPr txBox="1"/>
          <p:nvPr/>
        </p:nvSpPr>
        <p:spPr>
          <a:xfrm>
            <a:off x="1403648" y="1763524"/>
            <a:ext cx="360040" cy="369332"/>
          </a:xfrm>
          <a:prstGeom prst="rect">
            <a:avLst/>
          </a:prstGeom>
          <a:noFill/>
        </p:spPr>
        <p:txBody>
          <a:bodyPr wrap="square" rtlCol="0">
            <a:spAutoFit/>
          </a:bodyPr>
          <a:lstStyle/>
          <a:p>
            <a:r>
              <a:rPr lang="pt-BR" dirty="0" smtClean="0"/>
              <a:t>O</a:t>
            </a:r>
            <a:endParaRPr lang="pt-BR" dirty="0"/>
          </a:p>
        </p:txBody>
      </p:sp>
      <p:sp>
        <p:nvSpPr>
          <p:cNvPr id="6" name="Elipse 5"/>
          <p:cNvSpPr/>
          <p:nvPr/>
        </p:nvSpPr>
        <p:spPr>
          <a:xfrm>
            <a:off x="4427984" y="191592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CaixaDeTexto 6"/>
          <p:cNvSpPr txBox="1"/>
          <p:nvPr/>
        </p:nvSpPr>
        <p:spPr>
          <a:xfrm>
            <a:off x="4427984" y="1915924"/>
            <a:ext cx="360040" cy="369332"/>
          </a:xfrm>
          <a:prstGeom prst="rect">
            <a:avLst/>
          </a:prstGeom>
          <a:noFill/>
        </p:spPr>
        <p:txBody>
          <a:bodyPr wrap="square" rtlCol="0">
            <a:spAutoFit/>
          </a:bodyPr>
          <a:lstStyle/>
          <a:p>
            <a:r>
              <a:rPr lang="pt-BR" dirty="0" smtClean="0"/>
              <a:t>B</a:t>
            </a:r>
            <a:endParaRPr lang="pt-BR" dirty="0"/>
          </a:p>
        </p:txBody>
      </p:sp>
      <p:sp>
        <p:nvSpPr>
          <p:cNvPr id="8" name="Elipse 7"/>
          <p:cNvSpPr/>
          <p:nvPr/>
        </p:nvSpPr>
        <p:spPr>
          <a:xfrm>
            <a:off x="6588224" y="3212976"/>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CaixaDeTexto 8"/>
          <p:cNvSpPr txBox="1"/>
          <p:nvPr/>
        </p:nvSpPr>
        <p:spPr>
          <a:xfrm>
            <a:off x="6588224" y="3203684"/>
            <a:ext cx="360040" cy="369332"/>
          </a:xfrm>
          <a:prstGeom prst="rect">
            <a:avLst/>
          </a:prstGeom>
          <a:noFill/>
        </p:spPr>
        <p:txBody>
          <a:bodyPr wrap="square" rtlCol="0">
            <a:spAutoFit/>
          </a:bodyPr>
          <a:lstStyle/>
          <a:p>
            <a:r>
              <a:rPr lang="pt-BR" dirty="0" smtClean="0"/>
              <a:t>E</a:t>
            </a:r>
            <a:endParaRPr lang="pt-BR" dirty="0"/>
          </a:p>
        </p:txBody>
      </p:sp>
      <p:sp>
        <p:nvSpPr>
          <p:cNvPr id="10" name="Elipse 9"/>
          <p:cNvSpPr/>
          <p:nvPr/>
        </p:nvSpPr>
        <p:spPr>
          <a:xfrm>
            <a:off x="3059832" y="328498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CaixaDeTexto 10"/>
          <p:cNvSpPr txBox="1"/>
          <p:nvPr/>
        </p:nvSpPr>
        <p:spPr>
          <a:xfrm>
            <a:off x="3059832" y="3275692"/>
            <a:ext cx="360040" cy="369332"/>
          </a:xfrm>
          <a:prstGeom prst="rect">
            <a:avLst/>
          </a:prstGeom>
          <a:noFill/>
        </p:spPr>
        <p:txBody>
          <a:bodyPr wrap="square" rtlCol="0">
            <a:spAutoFit/>
          </a:bodyPr>
          <a:lstStyle/>
          <a:p>
            <a:r>
              <a:rPr lang="pt-BR" dirty="0" smtClean="0"/>
              <a:t>C</a:t>
            </a:r>
            <a:endParaRPr lang="pt-BR" dirty="0"/>
          </a:p>
        </p:txBody>
      </p:sp>
      <p:sp>
        <p:nvSpPr>
          <p:cNvPr id="12" name="Elipse 11"/>
          <p:cNvSpPr/>
          <p:nvPr/>
        </p:nvSpPr>
        <p:spPr>
          <a:xfrm>
            <a:off x="5940152" y="1052736"/>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3" name="CaixaDeTexto 12"/>
          <p:cNvSpPr txBox="1"/>
          <p:nvPr/>
        </p:nvSpPr>
        <p:spPr>
          <a:xfrm>
            <a:off x="5940152" y="1052736"/>
            <a:ext cx="360040" cy="369332"/>
          </a:xfrm>
          <a:prstGeom prst="rect">
            <a:avLst/>
          </a:prstGeom>
          <a:noFill/>
        </p:spPr>
        <p:txBody>
          <a:bodyPr wrap="square" rtlCol="0">
            <a:spAutoFit/>
          </a:bodyPr>
          <a:lstStyle/>
          <a:p>
            <a:r>
              <a:rPr lang="pt-BR" dirty="0" smtClean="0"/>
              <a:t>D</a:t>
            </a:r>
            <a:endParaRPr lang="pt-BR" dirty="0"/>
          </a:p>
        </p:txBody>
      </p:sp>
      <p:sp>
        <p:nvSpPr>
          <p:cNvPr id="14" name="Elipse 13"/>
          <p:cNvSpPr/>
          <p:nvPr/>
        </p:nvSpPr>
        <p:spPr>
          <a:xfrm>
            <a:off x="7668344" y="1052736"/>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5" name="CaixaDeTexto 14"/>
          <p:cNvSpPr txBox="1"/>
          <p:nvPr/>
        </p:nvSpPr>
        <p:spPr>
          <a:xfrm>
            <a:off x="7668344" y="1052736"/>
            <a:ext cx="360040" cy="369332"/>
          </a:xfrm>
          <a:prstGeom prst="rect">
            <a:avLst/>
          </a:prstGeom>
          <a:noFill/>
        </p:spPr>
        <p:txBody>
          <a:bodyPr wrap="square" rtlCol="0">
            <a:spAutoFit/>
          </a:bodyPr>
          <a:lstStyle/>
          <a:p>
            <a:r>
              <a:rPr lang="pt-BR" dirty="0" smtClean="0"/>
              <a:t>T</a:t>
            </a:r>
            <a:endParaRPr lang="pt-BR" dirty="0"/>
          </a:p>
        </p:txBody>
      </p:sp>
      <p:sp>
        <p:nvSpPr>
          <p:cNvPr id="20" name="Elipse 19"/>
          <p:cNvSpPr/>
          <p:nvPr/>
        </p:nvSpPr>
        <p:spPr>
          <a:xfrm>
            <a:off x="2622848" y="40466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1" name="CaixaDeTexto 20"/>
          <p:cNvSpPr txBox="1"/>
          <p:nvPr/>
        </p:nvSpPr>
        <p:spPr>
          <a:xfrm>
            <a:off x="2622848" y="404664"/>
            <a:ext cx="360040" cy="369332"/>
          </a:xfrm>
          <a:prstGeom prst="rect">
            <a:avLst/>
          </a:prstGeom>
          <a:noFill/>
        </p:spPr>
        <p:txBody>
          <a:bodyPr wrap="square" rtlCol="0">
            <a:spAutoFit/>
          </a:bodyPr>
          <a:lstStyle/>
          <a:p>
            <a:r>
              <a:rPr lang="pt-BR" dirty="0" smtClean="0"/>
              <a:t>A</a:t>
            </a:r>
            <a:endParaRPr lang="pt-BR" dirty="0"/>
          </a:p>
        </p:txBody>
      </p:sp>
      <p:sp>
        <p:nvSpPr>
          <p:cNvPr id="22" name="CaixaDeTexto 21"/>
          <p:cNvSpPr txBox="1"/>
          <p:nvPr/>
        </p:nvSpPr>
        <p:spPr>
          <a:xfrm>
            <a:off x="467544" y="1772816"/>
            <a:ext cx="1008112" cy="369332"/>
          </a:xfrm>
          <a:prstGeom prst="rect">
            <a:avLst/>
          </a:prstGeom>
          <a:noFill/>
        </p:spPr>
        <p:txBody>
          <a:bodyPr wrap="square" rtlCol="0">
            <a:spAutoFit/>
          </a:bodyPr>
          <a:lstStyle/>
          <a:p>
            <a:r>
              <a:rPr lang="pt-BR" dirty="0" smtClean="0"/>
              <a:t>origem</a:t>
            </a:r>
            <a:endParaRPr lang="pt-BR" dirty="0"/>
          </a:p>
        </p:txBody>
      </p:sp>
      <p:sp>
        <p:nvSpPr>
          <p:cNvPr id="23" name="CaixaDeTexto 22"/>
          <p:cNvSpPr txBox="1"/>
          <p:nvPr/>
        </p:nvSpPr>
        <p:spPr>
          <a:xfrm>
            <a:off x="7308304" y="584684"/>
            <a:ext cx="1728192" cy="369332"/>
          </a:xfrm>
          <a:prstGeom prst="rect">
            <a:avLst/>
          </a:prstGeom>
          <a:noFill/>
        </p:spPr>
        <p:txBody>
          <a:bodyPr wrap="square" rtlCol="0">
            <a:spAutoFit/>
          </a:bodyPr>
          <a:lstStyle/>
          <a:p>
            <a:r>
              <a:rPr lang="pt-BR" dirty="0" smtClean="0"/>
              <a:t>escoadouro</a:t>
            </a:r>
            <a:endParaRPr lang="pt-BR" dirty="0"/>
          </a:p>
        </p:txBody>
      </p:sp>
      <p:cxnSp>
        <p:nvCxnSpPr>
          <p:cNvPr id="25" name="Conector de seta reta 24"/>
          <p:cNvCxnSpPr>
            <a:stCxn id="4" idx="7"/>
          </p:cNvCxnSpPr>
          <p:nvPr/>
        </p:nvCxnSpPr>
        <p:spPr>
          <a:xfrm flipV="1">
            <a:off x="1710961" y="764704"/>
            <a:ext cx="911887" cy="105154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Conector de seta reta 26"/>
          <p:cNvCxnSpPr>
            <a:stCxn id="7" idx="3"/>
          </p:cNvCxnSpPr>
          <p:nvPr/>
        </p:nvCxnSpPr>
        <p:spPr>
          <a:xfrm>
            <a:off x="4788024" y="2100590"/>
            <a:ext cx="1800200" cy="118439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ector de seta reta 28"/>
          <p:cNvCxnSpPr>
            <a:stCxn id="13" idx="3"/>
            <a:endCxn id="14" idx="2"/>
          </p:cNvCxnSpPr>
          <p:nvPr/>
        </p:nvCxnSpPr>
        <p:spPr>
          <a:xfrm flipV="1">
            <a:off x="6300192" y="1232756"/>
            <a:ext cx="1368152" cy="464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ector de seta reta 30"/>
          <p:cNvCxnSpPr>
            <a:stCxn id="10" idx="6"/>
            <a:endCxn id="9" idx="1"/>
          </p:cNvCxnSpPr>
          <p:nvPr/>
        </p:nvCxnSpPr>
        <p:spPr>
          <a:xfrm flipV="1">
            <a:off x="3419872" y="3388350"/>
            <a:ext cx="3168352" cy="7665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ector de seta reta 32"/>
          <p:cNvCxnSpPr>
            <a:stCxn id="4" idx="6"/>
            <a:endCxn id="6" idx="1"/>
          </p:cNvCxnSpPr>
          <p:nvPr/>
        </p:nvCxnSpPr>
        <p:spPr>
          <a:xfrm>
            <a:off x="1763688" y="1943544"/>
            <a:ext cx="2717023" cy="2510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Conector de seta reta 34"/>
          <p:cNvCxnSpPr>
            <a:stCxn id="20" idx="6"/>
            <a:endCxn id="13" idx="1"/>
          </p:cNvCxnSpPr>
          <p:nvPr/>
        </p:nvCxnSpPr>
        <p:spPr>
          <a:xfrm>
            <a:off x="2982888" y="584684"/>
            <a:ext cx="2957264" cy="65271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Conector de seta reta 36"/>
          <p:cNvCxnSpPr>
            <a:endCxn id="10" idx="1"/>
          </p:cNvCxnSpPr>
          <p:nvPr/>
        </p:nvCxnSpPr>
        <p:spPr>
          <a:xfrm>
            <a:off x="1710961" y="2123564"/>
            <a:ext cx="1401598" cy="121414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Conector de seta reta 38"/>
          <p:cNvCxnSpPr/>
          <p:nvPr/>
        </p:nvCxnSpPr>
        <p:spPr>
          <a:xfrm>
            <a:off x="2982888" y="764704"/>
            <a:ext cx="1445096" cy="115122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Conector de seta reta 40"/>
          <p:cNvCxnSpPr/>
          <p:nvPr/>
        </p:nvCxnSpPr>
        <p:spPr>
          <a:xfrm flipH="1" flipV="1">
            <a:off x="6120172" y="1422068"/>
            <a:ext cx="468052" cy="17816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Conector de seta reta 42"/>
          <p:cNvCxnSpPr>
            <a:stCxn id="9" idx="0"/>
          </p:cNvCxnSpPr>
          <p:nvPr/>
        </p:nvCxnSpPr>
        <p:spPr>
          <a:xfrm flipV="1">
            <a:off x="6768244" y="1422068"/>
            <a:ext cx="1080120" cy="17816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Conector de seta reta 44"/>
          <p:cNvCxnSpPr/>
          <p:nvPr/>
        </p:nvCxnSpPr>
        <p:spPr>
          <a:xfrm flipH="1">
            <a:off x="3419872" y="2312876"/>
            <a:ext cx="1041648" cy="9628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Conector de seta reta 46"/>
          <p:cNvCxnSpPr/>
          <p:nvPr/>
        </p:nvCxnSpPr>
        <p:spPr>
          <a:xfrm flipV="1">
            <a:off x="4788024" y="1412776"/>
            <a:ext cx="1152128" cy="54332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CaixaDeTexto 47"/>
          <p:cNvSpPr txBox="1"/>
          <p:nvPr/>
        </p:nvSpPr>
        <p:spPr>
          <a:xfrm>
            <a:off x="1583668" y="1340314"/>
            <a:ext cx="396044" cy="369332"/>
          </a:xfrm>
          <a:prstGeom prst="rect">
            <a:avLst/>
          </a:prstGeom>
          <a:noFill/>
        </p:spPr>
        <p:txBody>
          <a:bodyPr wrap="square" rtlCol="0">
            <a:spAutoFit/>
          </a:bodyPr>
          <a:lstStyle/>
          <a:p>
            <a:r>
              <a:rPr lang="pt-BR" dirty="0" smtClean="0"/>
              <a:t>5</a:t>
            </a:r>
            <a:endParaRPr lang="pt-BR" dirty="0"/>
          </a:p>
        </p:txBody>
      </p:sp>
      <p:sp>
        <p:nvSpPr>
          <p:cNvPr id="49" name="CaixaDeTexto 48"/>
          <p:cNvSpPr txBox="1"/>
          <p:nvPr/>
        </p:nvSpPr>
        <p:spPr>
          <a:xfrm>
            <a:off x="2166904" y="1684436"/>
            <a:ext cx="455944" cy="369332"/>
          </a:xfrm>
          <a:prstGeom prst="rect">
            <a:avLst/>
          </a:prstGeom>
          <a:noFill/>
        </p:spPr>
        <p:txBody>
          <a:bodyPr wrap="square" rtlCol="0">
            <a:spAutoFit/>
          </a:bodyPr>
          <a:lstStyle/>
          <a:p>
            <a:r>
              <a:rPr lang="pt-BR" dirty="0" smtClean="0"/>
              <a:t>7</a:t>
            </a:r>
            <a:endParaRPr lang="pt-BR" dirty="0"/>
          </a:p>
        </p:txBody>
      </p:sp>
      <p:sp>
        <p:nvSpPr>
          <p:cNvPr id="50" name="CaixaDeTexto 49"/>
          <p:cNvSpPr txBox="1"/>
          <p:nvPr/>
        </p:nvSpPr>
        <p:spPr>
          <a:xfrm>
            <a:off x="1781690" y="2420888"/>
            <a:ext cx="385214" cy="373396"/>
          </a:xfrm>
          <a:prstGeom prst="rect">
            <a:avLst/>
          </a:prstGeom>
          <a:noFill/>
        </p:spPr>
        <p:txBody>
          <a:bodyPr wrap="square" rtlCol="0">
            <a:spAutoFit/>
          </a:bodyPr>
          <a:lstStyle/>
          <a:p>
            <a:r>
              <a:rPr lang="pt-BR" dirty="0" smtClean="0"/>
              <a:t>4</a:t>
            </a:r>
            <a:endParaRPr lang="pt-BR" dirty="0"/>
          </a:p>
        </p:txBody>
      </p:sp>
      <p:sp>
        <p:nvSpPr>
          <p:cNvPr id="51" name="CaixaDeTexto 50"/>
          <p:cNvSpPr txBox="1"/>
          <p:nvPr/>
        </p:nvSpPr>
        <p:spPr>
          <a:xfrm>
            <a:off x="3239852" y="404664"/>
            <a:ext cx="465584" cy="369332"/>
          </a:xfrm>
          <a:prstGeom prst="rect">
            <a:avLst/>
          </a:prstGeom>
          <a:noFill/>
        </p:spPr>
        <p:txBody>
          <a:bodyPr wrap="square" rtlCol="0">
            <a:spAutoFit/>
          </a:bodyPr>
          <a:lstStyle/>
          <a:p>
            <a:r>
              <a:rPr lang="pt-BR" dirty="0" smtClean="0"/>
              <a:t>3</a:t>
            </a:r>
            <a:endParaRPr lang="pt-BR" dirty="0"/>
          </a:p>
        </p:txBody>
      </p:sp>
      <p:sp>
        <p:nvSpPr>
          <p:cNvPr id="52" name="CaixaDeTexto 51"/>
          <p:cNvSpPr txBox="1"/>
          <p:nvPr/>
        </p:nvSpPr>
        <p:spPr>
          <a:xfrm>
            <a:off x="3419872" y="911043"/>
            <a:ext cx="285564" cy="369332"/>
          </a:xfrm>
          <a:prstGeom prst="rect">
            <a:avLst/>
          </a:prstGeom>
          <a:noFill/>
        </p:spPr>
        <p:txBody>
          <a:bodyPr wrap="square" rtlCol="0">
            <a:spAutoFit/>
          </a:bodyPr>
          <a:lstStyle/>
          <a:p>
            <a:r>
              <a:rPr lang="pt-BR" dirty="0" smtClean="0"/>
              <a:t>1</a:t>
            </a:r>
            <a:endParaRPr lang="pt-BR" dirty="0"/>
          </a:p>
        </p:txBody>
      </p:sp>
      <p:sp>
        <p:nvSpPr>
          <p:cNvPr id="53" name="CaixaDeTexto 52"/>
          <p:cNvSpPr txBox="1"/>
          <p:nvPr/>
        </p:nvSpPr>
        <p:spPr>
          <a:xfrm>
            <a:off x="4012704" y="2267580"/>
            <a:ext cx="487288" cy="369332"/>
          </a:xfrm>
          <a:prstGeom prst="rect">
            <a:avLst/>
          </a:prstGeom>
          <a:noFill/>
        </p:spPr>
        <p:txBody>
          <a:bodyPr wrap="square" rtlCol="0">
            <a:spAutoFit/>
          </a:bodyPr>
          <a:lstStyle/>
          <a:p>
            <a:r>
              <a:rPr lang="pt-BR" dirty="0" smtClean="0"/>
              <a:t>2</a:t>
            </a:r>
            <a:endParaRPr lang="pt-BR" dirty="0"/>
          </a:p>
        </p:txBody>
      </p:sp>
      <p:sp>
        <p:nvSpPr>
          <p:cNvPr id="54" name="CaixaDeTexto 53"/>
          <p:cNvSpPr txBox="1"/>
          <p:nvPr/>
        </p:nvSpPr>
        <p:spPr>
          <a:xfrm>
            <a:off x="3779912" y="3429000"/>
            <a:ext cx="476436" cy="369332"/>
          </a:xfrm>
          <a:prstGeom prst="rect">
            <a:avLst/>
          </a:prstGeom>
          <a:noFill/>
        </p:spPr>
        <p:txBody>
          <a:bodyPr wrap="square" rtlCol="0">
            <a:spAutoFit/>
          </a:bodyPr>
          <a:lstStyle/>
          <a:p>
            <a:r>
              <a:rPr lang="pt-BR" dirty="0" smtClean="0"/>
              <a:t>4</a:t>
            </a:r>
            <a:endParaRPr lang="pt-BR" dirty="0"/>
          </a:p>
        </p:txBody>
      </p:sp>
      <p:sp>
        <p:nvSpPr>
          <p:cNvPr id="55" name="CaixaDeTexto 54"/>
          <p:cNvSpPr txBox="1"/>
          <p:nvPr/>
        </p:nvSpPr>
        <p:spPr>
          <a:xfrm>
            <a:off x="6948264" y="3068960"/>
            <a:ext cx="360040" cy="369332"/>
          </a:xfrm>
          <a:prstGeom prst="rect">
            <a:avLst/>
          </a:prstGeom>
          <a:noFill/>
        </p:spPr>
        <p:txBody>
          <a:bodyPr wrap="square" rtlCol="0">
            <a:spAutoFit/>
          </a:bodyPr>
          <a:lstStyle/>
          <a:p>
            <a:r>
              <a:rPr lang="pt-BR" dirty="0" smtClean="0"/>
              <a:t>6</a:t>
            </a:r>
            <a:endParaRPr lang="pt-BR" dirty="0"/>
          </a:p>
        </p:txBody>
      </p:sp>
      <p:sp>
        <p:nvSpPr>
          <p:cNvPr id="56" name="CaixaDeTexto 55"/>
          <p:cNvSpPr txBox="1"/>
          <p:nvPr/>
        </p:nvSpPr>
        <p:spPr>
          <a:xfrm>
            <a:off x="6516216" y="2607586"/>
            <a:ext cx="252028" cy="369332"/>
          </a:xfrm>
          <a:prstGeom prst="rect">
            <a:avLst/>
          </a:prstGeom>
          <a:noFill/>
        </p:spPr>
        <p:txBody>
          <a:bodyPr wrap="square" rtlCol="0">
            <a:spAutoFit/>
          </a:bodyPr>
          <a:lstStyle/>
          <a:p>
            <a:r>
              <a:rPr lang="pt-BR" dirty="0" smtClean="0"/>
              <a:t>1</a:t>
            </a:r>
            <a:endParaRPr lang="pt-BR" dirty="0"/>
          </a:p>
        </p:txBody>
      </p:sp>
      <p:sp>
        <p:nvSpPr>
          <p:cNvPr id="57" name="CaixaDeTexto 56"/>
          <p:cNvSpPr txBox="1"/>
          <p:nvPr/>
        </p:nvSpPr>
        <p:spPr>
          <a:xfrm>
            <a:off x="6300192" y="911043"/>
            <a:ext cx="288032" cy="369332"/>
          </a:xfrm>
          <a:prstGeom prst="rect">
            <a:avLst/>
          </a:prstGeom>
          <a:noFill/>
        </p:spPr>
        <p:txBody>
          <a:bodyPr wrap="square" rtlCol="0">
            <a:spAutoFit/>
          </a:bodyPr>
          <a:lstStyle/>
          <a:p>
            <a:r>
              <a:rPr lang="pt-BR" dirty="0" smtClean="0"/>
              <a:t>9</a:t>
            </a:r>
            <a:endParaRPr lang="pt-BR" dirty="0"/>
          </a:p>
        </p:txBody>
      </p:sp>
      <p:sp>
        <p:nvSpPr>
          <p:cNvPr id="58" name="CaixaDeTexto 57"/>
          <p:cNvSpPr txBox="1"/>
          <p:nvPr/>
        </p:nvSpPr>
        <p:spPr>
          <a:xfrm>
            <a:off x="5004048" y="2053768"/>
            <a:ext cx="360040" cy="369332"/>
          </a:xfrm>
          <a:prstGeom prst="rect">
            <a:avLst/>
          </a:prstGeom>
          <a:noFill/>
        </p:spPr>
        <p:txBody>
          <a:bodyPr wrap="square" rtlCol="0">
            <a:spAutoFit/>
          </a:bodyPr>
          <a:lstStyle/>
          <a:p>
            <a:r>
              <a:rPr lang="pt-BR" dirty="0" smtClean="0"/>
              <a:t>5</a:t>
            </a:r>
            <a:endParaRPr lang="pt-BR" dirty="0"/>
          </a:p>
        </p:txBody>
      </p:sp>
      <p:sp>
        <p:nvSpPr>
          <p:cNvPr id="59" name="CaixaDeTexto 58"/>
          <p:cNvSpPr txBox="1"/>
          <p:nvPr/>
        </p:nvSpPr>
        <p:spPr>
          <a:xfrm>
            <a:off x="4788024" y="1524980"/>
            <a:ext cx="396044" cy="369332"/>
          </a:xfrm>
          <a:prstGeom prst="rect">
            <a:avLst/>
          </a:prstGeom>
          <a:noFill/>
        </p:spPr>
        <p:txBody>
          <a:bodyPr wrap="square" rtlCol="0">
            <a:spAutoFit/>
          </a:bodyPr>
          <a:lstStyle/>
          <a:p>
            <a:r>
              <a:rPr lang="pt-BR" dirty="0" smtClean="0"/>
              <a:t>4</a:t>
            </a:r>
            <a:endParaRPr lang="pt-BR" dirty="0"/>
          </a:p>
        </p:txBody>
      </p:sp>
      <p:sp>
        <p:nvSpPr>
          <p:cNvPr id="2" name="Título 1"/>
          <p:cNvSpPr>
            <a:spLocks noGrp="1"/>
          </p:cNvSpPr>
          <p:nvPr>
            <p:ph type="title"/>
          </p:nvPr>
        </p:nvSpPr>
        <p:spPr>
          <a:xfrm>
            <a:off x="457200" y="5166320"/>
            <a:ext cx="8229600" cy="1143000"/>
          </a:xfrm>
        </p:spPr>
        <p:txBody>
          <a:bodyPr>
            <a:normAutofit fontScale="90000"/>
          </a:bodyPr>
          <a:lstStyle/>
          <a:p>
            <a:pPr algn="l"/>
            <a:r>
              <a:rPr lang="pt-BR" sz="1800" b="1" dirty="0" smtClean="0">
                <a:latin typeface="Calibri (Corpo)"/>
              </a:rPr>
              <a:t>Corte 1 </a:t>
            </a:r>
            <a:r>
              <a:rPr lang="pt-BR" sz="1800" dirty="0" smtClean="0">
                <a:latin typeface="Calibri (Corpo)"/>
              </a:rPr>
              <a:t>– capacidade 16</a:t>
            </a:r>
            <a:br>
              <a:rPr lang="pt-BR" sz="1800" dirty="0" smtClean="0">
                <a:latin typeface="Calibri (Corpo)"/>
              </a:rPr>
            </a:br>
            <a:r>
              <a:rPr lang="pt-BR" sz="1800" b="1" dirty="0" smtClean="0">
                <a:latin typeface="Calibri (Corpo)"/>
              </a:rPr>
              <a:t>Corte 2 </a:t>
            </a:r>
            <a:r>
              <a:rPr lang="pt-BR" sz="1800" dirty="0" smtClean="0">
                <a:latin typeface="Calibri (Corpo)"/>
              </a:rPr>
              <a:t>– capacidade 15</a:t>
            </a:r>
            <a:br>
              <a:rPr lang="pt-BR" sz="1800" dirty="0" smtClean="0">
                <a:latin typeface="Calibri (Corpo)"/>
              </a:rPr>
            </a:br>
            <a:r>
              <a:rPr lang="pt-BR" sz="1800" b="1" dirty="0" smtClean="0">
                <a:latin typeface="Calibri (Corpo)"/>
              </a:rPr>
              <a:t>Corte 3 </a:t>
            </a:r>
            <a:r>
              <a:rPr lang="pt-BR" sz="1800" dirty="0" smtClean="0">
                <a:latin typeface="Calibri (Corpo)"/>
              </a:rPr>
              <a:t>– capacidade 16</a:t>
            </a:r>
            <a:br>
              <a:rPr lang="pt-BR" sz="1800" dirty="0" smtClean="0">
                <a:latin typeface="Calibri (Corpo)"/>
              </a:rPr>
            </a:br>
            <a:r>
              <a:rPr lang="pt-BR" sz="1800" b="1" dirty="0" smtClean="0">
                <a:latin typeface="Calibri (Corpo)"/>
              </a:rPr>
              <a:t>Corte 4 </a:t>
            </a:r>
            <a:r>
              <a:rPr lang="pt-BR" sz="1800" dirty="0" smtClean="0">
                <a:latin typeface="Calibri (Corpo)"/>
              </a:rPr>
              <a:t>– capacidade 15</a:t>
            </a:r>
            <a:endParaRPr lang="pt-BR" sz="1800" dirty="0">
              <a:latin typeface="Calibri (Corpo)"/>
            </a:endParaRPr>
          </a:p>
        </p:txBody>
      </p:sp>
      <p:cxnSp>
        <p:nvCxnSpPr>
          <p:cNvPr id="16" name="Conector reto 15"/>
          <p:cNvCxnSpPr/>
          <p:nvPr/>
        </p:nvCxnSpPr>
        <p:spPr>
          <a:xfrm>
            <a:off x="2166904" y="584684"/>
            <a:ext cx="0" cy="2619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8" name="Conector reto 17"/>
          <p:cNvCxnSpPr/>
          <p:nvPr/>
        </p:nvCxnSpPr>
        <p:spPr>
          <a:xfrm>
            <a:off x="6984268" y="1052736"/>
            <a:ext cx="684076" cy="1368152"/>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4" name="Conector reto 23"/>
          <p:cNvCxnSpPr/>
          <p:nvPr/>
        </p:nvCxnSpPr>
        <p:spPr>
          <a:xfrm>
            <a:off x="4986046" y="589330"/>
            <a:ext cx="702078" cy="3487742"/>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8" name="Conector reto 27"/>
          <p:cNvCxnSpPr/>
          <p:nvPr/>
        </p:nvCxnSpPr>
        <p:spPr>
          <a:xfrm flipH="1">
            <a:off x="2622848" y="404664"/>
            <a:ext cx="1633500" cy="3168352"/>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0" name="CaixaDeTexto 29"/>
          <p:cNvSpPr txBox="1"/>
          <p:nvPr/>
        </p:nvSpPr>
        <p:spPr>
          <a:xfrm>
            <a:off x="1564548" y="188640"/>
            <a:ext cx="1279260" cy="369332"/>
          </a:xfrm>
          <a:prstGeom prst="rect">
            <a:avLst/>
          </a:prstGeom>
          <a:noFill/>
        </p:spPr>
        <p:txBody>
          <a:bodyPr wrap="square" rtlCol="0">
            <a:spAutoFit/>
          </a:bodyPr>
          <a:lstStyle/>
          <a:p>
            <a:r>
              <a:rPr lang="pt-BR" dirty="0" smtClean="0">
                <a:solidFill>
                  <a:srgbClr val="FF0000"/>
                </a:solidFill>
              </a:rPr>
              <a:t>Corte 1</a:t>
            </a:r>
            <a:endParaRPr lang="pt-BR" dirty="0">
              <a:solidFill>
                <a:srgbClr val="FF0000"/>
              </a:solidFill>
            </a:endParaRPr>
          </a:p>
        </p:txBody>
      </p:sp>
      <p:sp>
        <p:nvSpPr>
          <p:cNvPr id="32" name="CaixaDeTexto 31"/>
          <p:cNvSpPr txBox="1"/>
          <p:nvPr/>
        </p:nvSpPr>
        <p:spPr>
          <a:xfrm>
            <a:off x="3705436" y="0"/>
            <a:ext cx="1082588" cy="369332"/>
          </a:xfrm>
          <a:prstGeom prst="rect">
            <a:avLst/>
          </a:prstGeom>
          <a:noFill/>
        </p:spPr>
        <p:txBody>
          <a:bodyPr wrap="square" rtlCol="0">
            <a:spAutoFit/>
          </a:bodyPr>
          <a:lstStyle/>
          <a:p>
            <a:r>
              <a:rPr lang="pt-BR" dirty="0" smtClean="0">
                <a:solidFill>
                  <a:srgbClr val="FF0000"/>
                </a:solidFill>
              </a:rPr>
              <a:t>Corte 2</a:t>
            </a:r>
            <a:endParaRPr lang="pt-BR" dirty="0">
              <a:solidFill>
                <a:srgbClr val="FF0000"/>
              </a:solidFill>
            </a:endParaRPr>
          </a:p>
        </p:txBody>
      </p:sp>
      <p:sp>
        <p:nvSpPr>
          <p:cNvPr id="36" name="CaixaDeTexto 35"/>
          <p:cNvSpPr txBox="1"/>
          <p:nvPr/>
        </p:nvSpPr>
        <p:spPr>
          <a:xfrm>
            <a:off x="5184068" y="4077072"/>
            <a:ext cx="936104" cy="369332"/>
          </a:xfrm>
          <a:prstGeom prst="rect">
            <a:avLst/>
          </a:prstGeom>
          <a:noFill/>
        </p:spPr>
        <p:txBody>
          <a:bodyPr wrap="square" rtlCol="0">
            <a:spAutoFit/>
          </a:bodyPr>
          <a:lstStyle/>
          <a:p>
            <a:r>
              <a:rPr lang="pt-BR" dirty="0" smtClean="0">
                <a:solidFill>
                  <a:srgbClr val="FF0000"/>
                </a:solidFill>
              </a:rPr>
              <a:t>Corte 3</a:t>
            </a:r>
            <a:endParaRPr lang="pt-BR" dirty="0">
              <a:solidFill>
                <a:srgbClr val="FF0000"/>
              </a:solidFill>
            </a:endParaRPr>
          </a:p>
        </p:txBody>
      </p:sp>
      <p:sp>
        <p:nvSpPr>
          <p:cNvPr id="38" name="CaixaDeTexto 37"/>
          <p:cNvSpPr txBox="1"/>
          <p:nvPr/>
        </p:nvSpPr>
        <p:spPr>
          <a:xfrm>
            <a:off x="7524328" y="2434481"/>
            <a:ext cx="1008112" cy="369332"/>
          </a:xfrm>
          <a:prstGeom prst="rect">
            <a:avLst/>
          </a:prstGeom>
          <a:noFill/>
        </p:spPr>
        <p:txBody>
          <a:bodyPr wrap="square" rtlCol="0">
            <a:spAutoFit/>
          </a:bodyPr>
          <a:lstStyle/>
          <a:p>
            <a:r>
              <a:rPr lang="pt-BR" dirty="0" smtClean="0">
                <a:solidFill>
                  <a:srgbClr val="FF0000"/>
                </a:solidFill>
              </a:rPr>
              <a:t>Corte 4</a:t>
            </a:r>
            <a:endParaRPr lang="pt-BR" dirty="0">
              <a:solidFill>
                <a:srgbClr val="FF0000"/>
              </a:solidFill>
            </a:endParaRPr>
          </a:p>
        </p:txBody>
      </p:sp>
    </p:spTree>
    <p:extLst>
      <p:ext uri="{BB962C8B-B14F-4D97-AF65-F5344CB8AC3E}">
        <p14:creationId xmlns:p14="http://schemas.microsoft.com/office/powerpoint/2010/main" val="29087476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Roteiro</a:t>
            </a:r>
            <a:endParaRPr lang="pt-BR" dirty="0"/>
          </a:p>
        </p:txBody>
      </p:sp>
      <p:sp>
        <p:nvSpPr>
          <p:cNvPr id="3" name="Espaço Reservado para Conteúdo 2"/>
          <p:cNvSpPr>
            <a:spLocks noGrp="1"/>
          </p:cNvSpPr>
          <p:nvPr>
            <p:ph idx="1"/>
          </p:nvPr>
        </p:nvSpPr>
        <p:spPr/>
        <p:txBody>
          <a:bodyPr/>
          <a:lstStyle/>
          <a:p>
            <a:r>
              <a:rPr lang="pt-BR" b="1" dirty="0" smtClean="0"/>
              <a:t>Problemas </a:t>
            </a:r>
            <a:r>
              <a:rPr lang="pt-BR" b="1" dirty="0" smtClean="0"/>
              <a:t>em redes: </a:t>
            </a:r>
            <a:r>
              <a:rPr lang="pt-BR" dirty="0" smtClean="0"/>
              <a:t>árvore geradora mínima, caminho mínimo, fluxo máximo, fluxo de custo mínimo.</a:t>
            </a:r>
          </a:p>
          <a:p>
            <a:pPr marL="0" indent="0">
              <a:buNone/>
            </a:pPr>
            <a:endParaRPr lang="pt-BR" dirty="0" smtClean="0"/>
          </a:p>
          <a:p>
            <a:r>
              <a:rPr lang="pt-BR" b="1" dirty="0" smtClean="0"/>
              <a:t>Método Simplex de Rede</a:t>
            </a:r>
          </a:p>
        </p:txBody>
      </p:sp>
    </p:spTree>
    <p:extLst>
      <p:ext uri="{BB962C8B-B14F-4D97-AF65-F5344CB8AC3E}">
        <p14:creationId xmlns:p14="http://schemas.microsoft.com/office/powerpoint/2010/main" val="9355768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Observações</a:t>
            </a:r>
            <a:endParaRPr lang="pt-BR" dirty="0"/>
          </a:p>
        </p:txBody>
      </p:sp>
      <p:sp>
        <p:nvSpPr>
          <p:cNvPr id="3" name="Espaço Reservado para Conteúdo 2"/>
          <p:cNvSpPr>
            <a:spLocks noGrp="1"/>
          </p:cNvSpPr>
          <p:nvPr>
            <p:ph idx="1"/>
          </p:nvPr>
        </p:nvSpPr>
        <p:spPr/>
        <p:txBody>
          <a:bodyPr/>
          <a:lstStyle/>
          <a:p>
            <a:r>
              <a:rPr lang="pt-BR" dirty="0" smtClean="0"/>
              <a:t>Em alguns casos, o fluxo através da rede pode se originar em mais de um nó e também pode terminar em mais de um de um nó.</a:t>
            </a:r>
          </a:p>
          <a:p>
            <a:pPr marL="0" indent="0">
              <a:buNone/>
            </a:pPr>
            <a:endParaRPr lang="pt-BR" dirty="0" smtClean="0"/>
          </a:p>
          <a:p>
            <a:r>
              <a:rPr lang="pt-BR" dirty="0" smtClean="0"/>
              <a:t>Nesse caso, expandimos a rede original para incluir uma origem fantasma, um escoadouro fantasma e novos arcos.</a:t>
            </a:r>
          </a:p>
          <a:p>
            <a:pPr marL="0" indent="0">
              <a:buNone/>
            </a:pPr>
            <a:endParaRPr lang="pt-BR" dirty="0"/>
          </a:p>
        </p:txBody>
      </p:sp>
    </p:spTree>
    <p:extLst>
      <p:ext uri="{BB962C8B-B14F-4D97-AF65-F5344CB8AC3E}">
        <p14:creationId xmlns:p14="http://schemas.microsoft.com/office/powerpoint/2010/main" val="2637521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Exemplo</a:t>
            </a:r>
            <a:endParaRPr lang="pt-BR" dirty="0"/>
          </a:p>
        </p:txBody>
      </p:sp>
      <p:sp>
        <p:nvSpPr>
          <p:cNvPr id="3" name="Espaço Reservado para Conteúdo 2"/>
          <p:cNvSpPr>
            <a:spLocks noGrp="1"/>
          </p:cNvSpPr>
          <p:nvPr>
            <p:ph idx="1"/>
          </p:nvPr>
        </p:nvSpPr>
        <p:spPr/>
        <p:txBody>
          <a:bodyPr/>
          <a:lstStyle/>
          <a:p>
            <a:r>
              <a:rPr lang="pt-BR" dirty="0" smtClean="0"/>
              <a:t>Rodar o algoritmo na rede dada nos exemplos anteriores.</a:t>
            </a:r>
            <a:endParaRPr lang="pt-BR" dirty="0"/>
          </a:p>
        </p:txBody>
      </p:sp>
    </p:spTree>
    <p:extLst>
      <p:ext uri="{BB962C8B-B14F-4D97-AF65-F5344CB8AC3E}">
        <p14:creationId xmlns:p14="http://schemas.microsoft.com/office/powerpoint/2010/main" val="10231282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Fluxo de Custo Mínimo: Definições preliminares</a:t>
            </a:r>
            <a:endParaRPr lang="pt-BR" dirty="0"/>
          </a:p>
        </p:txBody>
      </p:sp>
      <p:sp>
        <p:nvSpPr>
          <p:cNvPr id="3" name="Espaço Reservado para Conteúdo 2"/>
          <p:cNvSpPr>
            <a:spLocks noGrp="1"/>
          </p:cNvSpPr>
          <p:nvPr>
            <p:ph idx="1"/>
          </p:nvPr>
        </p:nvSpPr>
        <p:spPr/>
        <p:txBody>
          <a:bodyPr>
            <a:normAutofit lnSpcReduction="10000"/>
          </a:bodyPr>
          <a:lstStyle/>
          <a:p>
            <a:r>
              <a:rPr lang="pt-BR" b="1" dirty="0" smtClean="0"/>
              <a:t>Capacidade do arco: </a:t>
            </a:r>
            <a:r>
              <a:rPr lang="pt-BR" dirty="0" smtClean="0"/>
              <a:t>quantidade máxima de fluxo que pode ser transportada em um arco direcionado.</a:t>
            </a:r>
          </a:p>
          <a:p>
            <a:r>
              <a:rPr lang="pt-BR" b="1" dirty="0" smtClean="0"/>
              <a:t>Nó de suprimento (origem): </a:t>
            </a:r>
            <a:r>
              <a:rPr lang="pt-BR" dirty="0" smtClean="0"/>
              <a:t>o fluxo saindo do nó excede o fluxo entrando.</a:t>
            </a:r>
          </a:p>
          <a:p>
            <a:r>
              <a:rPr lang="pt-BR" b="1" dirty="0" smtClean="0"/>
              <a:t>Nó de demanda (escoadouro): </a:t>
            </a:r>
            <a:r>
              <a:rPr lang="pt-BR" dirty="0" smtClean="0"/>
              <a:t>o fluxo que entra no nó excede o fluxo que sai.</a:t>
            </a:r>
          </a:p>
          <a:p>
            <a:r>
              <a:rPr lang="pt-BR" b="1" dirty="0" smtClean="0"/>
              <a:t>Nó </a:t>
            </a:r>
            <a:r>
              <a:rPr lang="pt-BR" b="1" dirty="0" err="1" smtClean="0"/>
              <a:t>transhipment</a:t>
            </a:r>
            <a:r>
              <a:rPr lang="pt-BR" b="1" dirty="0" smtClean="0"/>
              <a:t> (intermediário): </a:t>
            </a:r>
            <a:r>
              <a:rPr lang="pt-BR" dirty="0" smtClean="0"/>
              <a:t>o fluxo que entra é igual ao fluxo que sai.</a:t>
            </a:r>
            <a:endParaRPr lang="pt-BR" dirty="0"/>
          </a:p>
        </p:txBody>
      </p:sp>
    </p:spTree>
    <p:extLst>
      <p:ext uri="{BB962C8B-B14F-4D97-AF65-F5344CB8AC3E}">
        <p14:creationId xmlns:p14="http://schemas.microsoft.com/office/powerpoint/2010/main" val="1384606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99392"/>
            <a:ext cx="8229600" cy="1143000"/>
          </a:xfrm>
        </p:spPr>
        <p:txBody>
          <a:bodyPr>
            <a:normAutofit fontScale="90000"/>
          </a:bodyPr>
          <a:lstStyle/>
          <a:p>
            <a:r>
              <a:rPr lang="pt-BR" dirty="0" smtClean="0"/>
              <a:t>O problema do fluxo de custo mínimo</a:t>
            </a:r>
            <a:endParaRPr lang="pt-BR" dirty="0"/>
          </a:p>
        </p:txBody>
      </p:sp>
      <p:sp>
        <p:nvSpPr>
          <p:cNvPr id="3" name="Espaço Reservado para Conteúdo 2"/>
          <p:cNvSpPr>
            <a:spLocks noGrp="1"/>
          </p:cNvSpPr>
          <p:nvPr>
            <p:ph idx="1"/>
          </p:nvPr>
        </p:nvSpPr>
        <p:spPr>
          <a:xfrm>
            <a:off x="179512" y="1052736"/>
            <a:ext cx="8856984" cy="5805264"/>
          </a:xfrm>
        </p:spPr>
        <p:txBody>
          <a:bodyPr>
            <a:normAutofit fontScale="77500" lnSpcReduction="20000"/>
          </a:bodyPr>
          <a:lstStyle/>
          <a:p>
            <a:r>
              <a:rPr lang="pt-BR" dirty="0" smtClean="0"/>
              <a:t>1. </a:t>
            </a:r>
            <a:r>
              <a:rPr lang="pt-BR" dirty="0"/>
              <a:t>A</a:t>
            </a:r>
            <a:r>
              <a:rPr lang="pt-BR" dirty="0" smtClean="0"/>
              <a:t> rede é direcionada e conexa.</a:t>
            </a:r>
          </a:p>
          <a:p>
            <a:r>
              <a:rPr lang="pt-BR" dirty="0" smtClean="0"/>
              <a:t>2. Pelo menos um dos nós é um nó de suprimento.</a:t>
            </a:r>
          </a:p>
          <a:p>
            <a:r>
              <a:rPr lang="pt-BR" dirty="0" smtClean="0"/>
              <a:t>3. Pelo menos um dos demais nós é um nó de demanda.</a:t>
            </a:r>
          </a:p>
          <a:p>
            <a:r>
              <a:rPr lang="pt-BR" dirty="0" smtClean="0"/>
              <a:t>4. Todos os nós remanescentes são nós intermediários.</a:t>
            </a:r>
          </a:p>
          <a:p>
            <a:r>
              <a:rPr lang="pt-BR" dirty="0" smtClean="0"/>
              <a:t>5. O fluxo através de um arco é permitido somente na direção indicada pela seta, em que a quantidade máxima de fluxo é dada pela capacidade desse arco.</a:t>
            </a:r>
          </a:p>
          <a:p>
            <a:r>
              <a:rPr lang="pt-BR" dirty="0"/>
              <a:t>6</a:t>
            </a:r>
            <a:r>
              <a:rPr lang="pt-BR" dirty="0" smtClean="0"/>
              <a:t>. A rede tem arcos suficientes com capacidade suficiente para permitir que todo o fluxo gerado no de suprimento atinjam todos os nós de demanda.</a:t>
            </a:r>
          </a:p>
          <a:p>
            <a:r>
              <a:rPr lang="pt-BR" dirty="0" smtClean="0"/>
              <a:t>7. O custo do fluxo através de cada arco é proporcional à quantidade desse fluxo, no qual o custo por fluxo unitário é conhecido.</a:t>
            </a:r>
          </a:p>
          <a:p>
            <a:r>
              <a:rPr lang="pt-BR" dirty="0" smtClean="0"/>
              <a:t>8. O objetivo é minimizar o custo total de enviar a provisão disponível através da rede a fim de satisfazer a demanda dada</a:t>
            </a:r>
            <a:r>
              <a:rPr lang="pt-BR" smtClean="0"/>
              <a:t>. </a:t>
            </a:r>
            <a:endParaRPr lang="pt-BR" dirty="0"/>
          </a:p>
        </p:txBody>
      </p:sp>
    </p:spTree>
    <p:extLst>
      <p:ext uri="{BB962C8B-B14F-4D97-AF65-F5344CB8AC3E}">
        <p14:creationId xmlns:p14="http://schemas.microsoft.com/office/powerpoint/2010/main" val="36699203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Aplicações do Problema do Fluxo de Custo </a:t>
            </a:r>
            <a:r>
              <a:rPr lang="pt-BR" dirty="0"/>
              <a:t>M</a:t>
            </a:r>
            <a:r>
              <a:rPr lang="pt-BR" dirty="0" smtClean="0"/>
              <a:t>ínimo</a:t>
            </a:r>
            <a:endParaRPr lang="pt-BR" dirty="0"/>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781185066"/>
              </p:ext>
            </p:extLst>
          </p:nvPr>
        </p:nvGraphicFramePr>
        <p:xfrm>
          <a:off x="457200" y="1600200"/>
          <a:ext cx="8229600" cy="3479800"/>
        </p:xfrm>
        <a:graphic>
          <a:graphicData uri="http://schemas.openxmlformats.org/drawingml/2006/table">
            <a:tbl>
              <a:tblPr firstRow="1" bandRow="1">
                <a:tableStyleId>{2D5ABB26-0587-4C30-8999-92F81FD0307C}</a:tableStyleId>
              </a:tblPr>
              <a:tblGrid>
                <a:gridCol w="2057400"/>
                <a:gridCol w="2057400"/>
                <a:gridCol w="2057400"/>
                <a:gridCol w="2057400"/>
              </a:tblGrid>
              <a:tr h="370840">
                <a:tc>
                  <a:txBody>
                    <a:bodyPr/>
                    <a:lstStyle/>
                    <a:p>
                      <a:pPr algn="ctr"/>
                      <a:r>
                        <a:rPr lang="pt-BR" b="1" baseline="0" dirty="0" smtClean="0"/>
                        <a:t>Tipo de Aplicação</a:t>
                      </a:r>
                      <a:endParaRPr lang="pt-BR" b="1"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pt-BR" b="1" dirty="0" smtClean="0"/>
                        <a:t>Nós de origem</a:t>
                      </a:r>
                      <a:endParaRPr lang="pt-BR"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pt-BR" b="1" dirty="0" smtClean="0"/>
                        <a:t>Nós intermediários</a:t>
                      </a:r>
                      <a:endParaRPr lang="pt-BR"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pt-BR" b="1" dirty="0" smtClean="0"/>
                        <a:t>Nós de demanda</a:t>
                      </a:r>
                      <a:endParaRPr lang="pt-BR" b="1"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pt-BR" dirty="0" smtClean="0"/>
                        <a:t>Operação</a:t>
                      </a:r>
                      <a:r>
                        <a:rPr lang="pt-BR" baseline="0" dirty="0" smtClean="0"/>
                        <a:t> de uma rede de distribuição</a:t>
                      </a:r>
                      <a:endParaRPr lang="pt-BR"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pt-BR" dirty="0" smtClean="0"/>
                        <a:t>Origens das mercadorias</a:t>
                      </a:r>
                      <a:endParaRPr lang="pt-B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pt-BR" dirty="0" smtClean="0"/>
                        <a:t>Instalações</a:t>
                      </a:r>
                      <a:r>
                        <a:rPr lang="pt-BR" baseline="0" dirty="0" smtClean="0"/>
                        <a:t> intermediárias para armazenamento</a:t>
                      </a:r>
                      <a:endParaRPr lang="pt-B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pt-BR" dirty="0" smtClean="0"/>
                        <a:t>Clientes</a:t>
                      </a:r>
                      <a:endParaRPr lang="pt-BR"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r h="370840">
                <a:tc>
                  <a:txBody>
                    <a:bodyPr/>
                    <a:lstStyle/>
                    <a:p>
                      <a:r>
                        <a:rPr lang="pt-BR" dirty="0" smtClean="0">
                          <a:solidFill>
                            <a:srgbClr val="FF0000"/>
                          </a:solidFill>
                        </a:rPr>
                        <a:t>Controle</a:t>
                      </a:r>
                      <a:r>
                        <a:rPr lang="pt-BR" baseline="0" dirty="0" smtClean="0">
                          <a:solidFill>
                            <a:srgbClr val="FF0000"/>
                          </a:solidFill>
                        </a:rPr>
                        <a:t> de resíduos sólidos</a:t>
                      </a:r>
                      <a:endParaRPr lang="pt-BR" dirty="0">
                        <a:solidFill>
                          <a:srgbClr val="FF0000"/>
                        </a:solidFill>
                      </a:endParaRPr>
                    </a:p>
                  </a:txBody>
                  <a:tcPr>
                    <a:lnR w="12700" cap="flat" cmpd="sng" algn="ctr">
                      <a:solidFill>
                        <a:schemeClr val="tx1"/>
                      </a:solidFill>
                      <a:prstDash val="solid"/>
                      <a:round/>
                      <a:headEnd type="none" w="med" len="med"/>
                      <a:tailEnd type="none" w="med" len="med"/>
                    </a:lnR>
                  </a:tcPr>
                </a:tc>
                <a:tc>
                  <a:txBody>
                    <a:bodyPr/>
                    <a:lstStyle/>
                    <a:p>
                      <a:r>
                        <a:rPr lang="pt-BR" dirty="0" smtClean="0">
                          <a:solidFill>
                            <a:srgbClr val="FF0000"/>
                          </a:solidFill>
                        </a:rPr>
                        <a:t>Origens de resíduos sólidos</a:t>
                      </a:r>
                      <a:endParaRPr lang="pt-BR"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pt-BR" dirty="0" smtClean="0">
                          <a:solidFill>
                            <a:srgbClr val="FF0000"/>
                          </a:solidFill>
                        </a:rPr>
                        <a:t>Instalações de processamento</a:t>
                      </a:r>
                      <a:endParaRPr lang="pt-BR"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pt-BR" dirty="0" smtClean="0">
                          <a:solidFill>
                            <a:srgbClr val="FF0000"/>
                          </a:solidFill>
                        </a:rPr>
                        <a:t>Localização</a:t>
                      </a:r>
                      <a:r>
                        <a:rPr lang="pt-BR" baseline="0" dirty="0" smtClean="0">
                          <a:solidFill>
                            <a:srgbClr val="FF0000"/>
                          </a:solidFill>
                        </a:rPr>
                        <a:t> de aterros</a:t>
                      </a:r>
                      <a:endParaRPr lang="pt-BR" dirty="0">
                        <a:solidFill>
                          <a:srgbClr val="FF0000"/>
                        </a:solidFill>
                      </a:endParaRPr>
                    </a:p>
                  </a:txBody>
                  <a:tcPr>
                    <a:lnL w="12700" cap="flat" cmpd="sng" algn="ctr">
                      <a:solidFill>
                        <a:schemeClr val="tx1"/>
                      </a:solidFill>
                      <a:prstDash val="solid"/>
                      <a:round/>
                      <a:headEnd type="none" w="med" len="med"/>
                      <a:tailEnd type="none" w="med" len="med"/>
                    </a:lnL>
                  </a:tcPr>
                </a:tc>
              </a:tr>
              <a:tr h="370840">
                <a:tc>
                  <a:txBody>
                    <a:bodyPr/>
                    <a:lstStyle/>
                    <a:p>
                      <a:r>
                        <a:rPr lang="pt-BR" dirty="0" smtClean="0"/>
                        <a:t>Operação de uma rede de</a:t>
                      </a:r>
                      <a:r>
                        <a:rPr lang="pt-BR" baseline="0" dirty="0" smtClean="0"/>
                        <a:t> suprimento</a:t>
                      </a:r>
                      <a:endParaRPr lang="pt-BR" dirty="0"/>
                    </a:p>
                  </a:txBody>
                  <a:tcPr>
                    <a:lnR w="12700" cap="flat" cmpd="sng" algn="ctr">
                      <a:solidFill>
                        <a:schemeClr val="tx1"/>
                      </a:solidFill>
                      <a:prstDash val="solid"/>
                      <a:round/>
                      <a:headEnd type="none" w="med" len="med"/>
                      <a:tailEnd type="none" w="med" len="med"/>
                    </a:lnR>
                  </a:tcPr>
                </a:tc>
                <a:tc>
                  <a:txBody>
                    <a:bodyPr/>
                    <a:lstStyle/>
                    <a:p>
                      <a:r>
                        <a:rPr lang="pt-BR" dirty="0" smtClean="0"/>
                        <a:t>Fornecedores</a:t>
                      </a:r>
                      <a:endParaRPr lang="pt-B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pt-BR" dirty="0" smtClean="0"/>
                        <a:t>Depósitos intermediários</a:t>
                      </a:r>
                      <a:endParaRPr lang="pt-B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pt-BR" dirty="0" smtClean="0"/>
                        <a:t>Instalações de processamento</a:t>
                      </a:r>
                      <a:endParaRPr lang="pt-BR" dirty="0"/>
                    </a:p>
                  </a:txBody>
                  <a:tcPr>
                    <a:lnL w="12700" cap="flat" cmpd="sng" algn="ctr">
                      <a:solidFill>
                        <a:schemeClr val="tx1"/>
                      </a:solidFill>
                      <a:prstDash val="solid"/>
                      <a:round/>
                      <a:headEnd type="none" w="med" len="med"/>
                      <a:tailEnd type="none" w="med" len="med"/>
                    </a:lnL>
                  </a:tcPr>
                </a:tc>
              </a:tr>
              <a:tr h="370840">
                <a:tc>
                  <a:txBody>
                    <a:bodyPr/>
                    <a:lstStyle/>
                    <a:p>
                      <a:r>
                        <a:rPr lang="pt-BR" dirty="0" smtClean="0"/>
                        <a:t>Coordenação de </a:t>
                      </a:r>
                      <a:r>
                        <a:rPr lang="pt-BR" dirty="0" err="1" smtClean="0"/>
                        <a:t>mix</a:t>
                      </a:r>
                      <a:r>
                        <a:rPr lang="pt-BR" baseline="0" dirty="0" smtClean="0"/>
                        <a:t> de produtos nas fábricas</a:t>
                      </a:r>
                      <a:endParaRPr lang="pt-BR" dirty="0"/>
                    </a:p>
                  </a:txBody>
                  <a:tcPr>
                    <a:lnR w="12700" cap="flat" cmpd="sng" algn="ctr">
                      <a:solidFill>
                        <a:schemeClr val="tx1"/>
                      </a:solidFill>
                      <a:prstDash val="solid"/>
                      <a:round/>
                      <a:headEnd type="none" w="med" len="med"/>
                      <a:tailEnd type="none" w="med" len="med"/>
                    </a:lnR>
                  </a:tcPr>
                </a:tc>
                <a:tc>
                  <a:txBody>
                    <a:bodyPr/>
                    <a:lstStyle/>
                    <a:p>
                      <a:r>
                        <a:rPr lang="pt-BR" dirty="0" smtClean="0"/>
                        <a:t>Fábricas</a:t>
                      </a:r>
                      <a:endParaRPr lang="pt-B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pt-BR" dirty="0" smtClean="0"/>
                        <a:t>Fabricação de um produto específico</a:t>
                      </a:r>
                      <a:r>
                        <a:rPr lang="pt-BR" baseline="0" dirty="0" smtClean="0"/>
                        <a:t> </a:t>
                      </a:r>
                      <a:endParaRPr lang="pt-B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pt-BR" dirty="0" smtClean="0"/>
                        <a:t>Mercado para um produto específico</a:t>
                      </a:r>
                      <a:endParaRPr lang="pt-BR" dirty="0"/>
                    </a:p>
                  </a:txBody>
                  <a:tcPr>
                    <a:lnL w="12700" cap="flat" cmpd="sng" algn="ctr">
                      <a:solidFill>
                        <a:schemeClr val="tx1"/>
                      </a:solidFill>
                      <a:prstDash val="solid"/>
                      <a:round/>
                      <a:headEnd type="none" w="med" len="med"/>
                      <a:tailEnd type="none" w="med" len="med"/>
                    </a:lnL>
                  </a:tcPr>
                </a:tc>
              </a:tr>
            </a:tbl>
          </a:graphicData>
        </a:graphic>
      </p:graphicFrame>
    </p:spTree>
    <p:extLst>
      <p:ext uri="{BB962C8B-B14F-4D97-AF65-F5344CB8AC3E}">
        <p14:creationId xmlns:p14="http://schemas.microsoft.com/office/powerpoint/2010/main" val="241601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Fluxo de Custo Mínimo: Formulação do Modelo</a:t>
            </a:r>
            <a:endParaRPr lang="pt-BR" dirty="0"/>
          </a:p>
        </p:txBody>
      </p:sp>
      <p:sp>
        <p:nvSpPr>
          <p:cNvPr id="3" name="Espaço Reservado para Conteúdo 2"/>
          <p:cNvSpPr>
            <a:spLocks noGrp="1"/>
          </p:cNvSpPr>
          <p:nvPr>
            <p:ph idx="1"/>
          </p:nvPr>
        </p:nvSpPr>
        <p:spPr/>
        <p:txBody>
          <a:bodyPr>
            <a:normAutofit fontScale="85000" lnSpcReduction="10000"/>
          </a:bodyPr>
          <a:lstStyle/>
          <a:p>
            <a:r>
              <a:rPr lang="pt-BR" dirty="0" smtClean="0"/>
              <a:t>Considere uma rede direcionada e conexa em que os n nós incluem pelo menos um nó de suprimento e pelo menos um nó de demanda.</a:t>
            </a:r>
          </a:p>
          <a:p>
            <a:r>
              <a:rPr lang="pt-BR" dirty="0" err="1" smtClean="0"/>
              <a:t>x</a:t>
            </a:r>
            <a:r>
              <a:rPr lang="pt-BR" baseline="-25000" dirty="0" err="1" smtClean="0"/>
              <a:t>ij</a:t>
            </a:r>
            <a:r>
              <a:rPr lang="pt-BR" dirty="0" smtClean="0"/>
              <a:t> = fluxo através do arco (i, j).</a:t>
            </a:r>
          </a:p>
          <a:p>
            <a:pPr marL="0" indent="0">
              <a:buNone/>
            </a:pPr>
            <a:r>
              <a:rPr lang="pt-BR" dirty="0" smtClean="0"/>
              <a:t>São dados:</a:t>
            </a:r>
          </a:p>
          <a:p>
            <a:r>
              <a:rPr lang="pt-BR" dirty="0" err="1" smtClean="0"/>
              <a:t>c</a:t>
            </a:r>
            <a:r>
              <a:rPr lang="pt-BR" baseline="-25000" dirty="0" err="1"/>
              <a:t>ij</a:t>
            </a:r>
            <a:r>
              <a:rPr lang="pt-BR" dirty="0" smtClean="0"/>
              <a:t> = custo por fluxo através do arco (i, j).</a:t>
            </a:r>
          </a:p>
          <a:p>
            <a:r>
              <a:rPr lang="pt-BR" dirty="0" err="1" smtClean="0"/>
              <a:t>u</a:t>
            </a:r>
            <a:r>
              <a:rPr lang="pt-BR" baseline="-25000" dirty="0" err="1"/>
              <a:t>ij</a:t>
            </a:r>
            <a:r>
              <a:rPr lang="pt-BR" dirty="0" smtClean="0"/>
              <a:t> = capacidade no arco (i, j)</a:t>
            </a:r>
          </a:p>
          <a:p>
            <a:r>
              <a:rPr lang="pt-BR" dirty="0" smtClean="0"/>
              <a:t>b</a:t>
            </a:r>
            <a:r>
              <a:rPr lang="pt-BR" baseline="-25000" dirty="0" smtClean="0"/>
              <a:t>i</a:t>
            </a:r>
            <a:r>
              <a:rPr lang="pt-BR" dirty="0" smtClean="0"/>
              <a:t> = fluxo líquido gerado no nó i.</a:t>
            </a:r>
          </a:p>
          <a:p>
            <a:r>
              <a:rPr lang="pt-BR" b="1" dirty="0" smtClean="0"/>
              <a:t>Objetivo: </a:t>
            </a:r>
            <a:r>
              <a:rPr lang="pt-BR" dirty="0" smtClean="0"/>
              <a:t>minimizar o custo total de remessa da oferta disponível através da rede para satisfazer a demanda.</a:t>
            </a:r>
            <a:endParaRPr lang="pt-BR" dirty="0"/>
          </a:p>
        </p:txBody>
      </p:sp>
    </p:spTree>
    <p:extLst>
      <p:ext uri="{BB962C8B-B14F-4D97-AF65-F5344CB8AC3E}">
        <p14:creationId xmlns:p14="http://schemas.microsoft.com/office/powerpoint/2010/main" val="42768336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Fluxo de Custo Mínimo: Formulação do Modelo</a:t>
            </a:r>
            <a:endParaRPr lang="pt-BR" dirty="0"/>
          </a:p>
        </p:txBody>
      </p:sp>
      <mc:AlternateContent xmlns:mc="http://schemas.openxmlformats.org/markup-compatibility/2006" xmlns:a14="http://schemas.microsoft.com/office/drawing/2010/main">
        <mc:Choice Requires="a14">
          <p:sp>
            <p:nvSpPr>
              <p:cNvPr id="3" name="Espaço Reservado para Conteúdo 2"/>
              <p:cNvSpPr>
                <a:spLocks noGrp="1"/>
              </p:cNvSpPr>
              <p:nvPr>
                <p:ph idx="1"/>
              </p:nvPr>
            </p:nvSpPr>
            <p:spPr/>
            <p:txBody>
              <a:bodyPr>
                <a:normAutofit/>
              </a:bodyPr>
              <a:lstStyle/>
              <a:p>
                <a14:m>
                  <m:oMath xmlns:m="http://schemas.openxmlformats.org/officeDocument/2006/math">
                    <m:func>
                      <m:funcPr>
                        <m:ctrlPr>
                          <a:rPr lang="pt-BR" b="0" i="1" smtClean="0">
                            <a:latin typeface="Cambria Math"/>
                          </a:rPr>
                        </m:ctrlPr>
                      </m:funcPr>
                      <m:fName>
                        <m:r>
                          <m:rPr>
                            <m:sty m:val="p"/>
                          </m:rPr>
                          <a:rPr lang="pt-BR" b="0" i="0" smtClean="0">
                            <a:latin typeface="Cambria Math"/>
                          </a:rPr>
                          <m:t>min</m:t>
                        </m:r>
                      </m:fName>
                      <m:e>
                        <m:r>
                          <a:rPr lang="pt-BR" b="0" i="1" smtClean="0">
                            <a:latin typeface="Cambria Math"/>
                          </a:rPr>
                          <m:t>𝑧</m:t>
                        </m:r>
                        <m:r>
                          <a:rPr lang="pt-BR" b="0" i="1" smtClean="0">
                            <a:latin typeface="Cambria Math"/>
                          </a:rPr>
                          <m:t>= </m:t>
                        </m:r>
                        <m:nary>
                          <m:naryPr>
                            <m:chr m:val="∑"/>
                            <m:ctrlPr>
                              <a:rPr lang="pt-BR" b="0" i="1" smtClean="0">
                                <a:latin typeface="Cambria Math"/>
                              </a:rPr>
                            </m:ctrlPr>
                          </m:naryPr>
                          <m:sub>
                            <m:r>
                              <m:rPr>
                                <m:brk m:alnAt="23"/>
                              </m:rPr>
                              <a:rPr lang="pt-BR" b="0" i="1" smtClean="0">
                                <a:latin typeface="Cambria Math"/>
                              </a:rPr>
                              <m:t>𝑖</m:t>
                            </m:r>
                            <m:r>
                              <a:rPr lang="pt-BR" b="0" i="1" smtClean="0">
                                <a:latin typeface="Cambria Math"/>
                              </a:rPr>
                              <m:t>=1</m:t>
                            </m:r>
                          </m:sub>
                          <m:sup>
                            <m:r>
                              <a:rPr lang="pt-BR" b="0" i="1" smtClean="0">
                                <a:latin typeface="Cambria Math"/>
                              </a:rPr>
                              <m:t>𝑛</m:t>
                            </m:r>
                          </m:sup>
                          <m:e>
                            <m:nary>
                              <m:naryPr>
                                <m:chr m:val="∑"/>
                                <m:ctrlPr>
                                  <a:rPr lang="pt-BR" b="0" i="1" smtClean="0">
                                    <a:latin typeface="Cambria Math"/>
                                  </a:rPr>
                                </m:ctrlPr>
                              </m:naryPr>
                              <m:sub>
                                <m:r>
                                  <m:rPr>
                                    <m:brk m:alnAt="23"/>
                                  </m:rPr>
                                  <a:rPr lang="pt-BR" b="0" i="1" smtClean="0">
                                    <a:latin typeface="Cambria Math"/>
                                  </a:rPr>
                                  <m:t>𝑗</m:t>
                                </m:r>
                                <m:r>
                                  <a:rPr lang="pt-BR" b="0" i="1" smtClean="0">
                                    <a:latin typeface="Cambria Math"/>
                                  </a:rPr>
                                  <m:t>=1</m:t>
                                </m:r>
                              </m:sub>
                              <m:sup>
                                <m:r>
                                  <a:rPr lang="pt-BR" b="0" i="1" smtClean="0">
                                    <a:latin typeface="Cambria Math"/>
                                  </a:rPr>
                                  <m:t>𝑛</m:t>
                                </m:r>
                              </m:sup>
                              <m:e>
                                <m:sSub>
                                  <m:sSubPr>
                                    <m:ctrlPr>
                                      <a:rPr lang="pt-BR" b="0" i="1" smtClean="0">
                                        <a:latin typeface="Cambria Math"/>
                                      </a:rPr>
                                    </m:ctrlPr>
                                  </m:sSubPr>
                                  <m:e>
                                    <m:r>
                                      <a:rPr lang="pt-BR" b="0" i="1" smtClean="0">
                                        <a:latin typeface="Cambria Math"/>
                                      </a:rPr>
                                      <m:t>𝑐</m:t>
                                    </m:r>
                                  </m:e>
                                  <m:sub>
                                    <m:r>
                                      <a:rPr lang="pt-BR" b="0" i="1" smtClean="0">
                                        <a:latin typeface="Cambria Math"/>
                                      </a:rPr>
                                      <m:t>𝑖𝑗</m:t>
                                    </m:r>
                                  </m:sub>
                                </m:sSub>
                                <m:sSub>
                                  <m:sSubPr>
                                    <m:ctrlPr>
                                      <a:rPr lang="pt-BR" b="0" i="1" smtClean="0">
                                        <a:latin typeface="Cambria Math"/>
                                      </a:rPr>
                                    </m:ctrlPr>
                                  </m:sSubPr>
                                  <m:e>
                                    <m:r>
                                      <a:rPr lang="pt-BR" b="0" i="1" smtClean="0">
                                        <a:latin typeface="Cambria Math"/>
                                      </a:rPr>
                                      <m:t>𝑥</m:t>
                                    </m:r>
                                  </m:e>
                                  <m:sub>
                                    <m:r>
                                      <a:rPr lang="pt-BR" b="0" i="1" smtClean="0">
                                        <a:latin typeface="Cambria Math"/>
                                      </a:rPr>
                                      <m:t>𝑖𝑗</m:t>
                                    </m:r>
                                  </m:sub>
                                </m:sSub>
                              </m:e>
                            </m:nary>
                          </m:e>
                        </m:nary>
                      </m:e>
                    </m:func>
                  </m:oMath>
                </a14:m>
                <a:endParaRPr lang="pt-BR" dirty="0" smtClean="0"/>
              </a:p>
              <a:p>
                <a:pPr marL="0" indent="0">
                  <a:buNone/>
                </a:pPr>
                <a:r>
                  <a:rPr lang="pt-BR" dirty="0"/>
                  <a:t>s</a:t>
                </a:r>
                <a:r>
                  <a:rPr lang="pt-BR" dirty="0" smtClean="0"/>
                  <a:t>ujeito a </a:t>
                </a:r>
              </a:p>
              <a:p>
                <a:pPr marL="0" indent="0">
                  <a:buNone/>
                </a:pPr>
                <a14:m>
                  <m:oMathPara xmlns:m="http://schemas.openxmlformats.org/officeDocument/2006/math">
                    <m:oMathParaPr>
                      <m:jc m:val="centerGroup"/>
                    </m:oMathParaPr>
                    <m:oMath xmlns:m="http://schemas.openxmlformats.org/officeDocument/2006/math">
                      <m:nary>
                        <m:naryPr>
                          <m:chr m:val="∑"/>
                          <m:ctrlPr>
                            <a:rPr lang="pt-BR" i="1" smtClean="0">
                              <a:latin typeface="Cambria Math"/>
                            </a:rPr>
                          </m:ctrlPr>
                        </m:naryPr>
                        <m:sub>
                          <m:r>
                            <a:rPr lang="pt-BR" b="0" i="1" smtClean="0">
                              <a:latin typeface="Cambria Math"/>
                            </a:rPr>
                            <m:t>𝑗</m:t>
                          </m:r>
                          <m:r>
                            <a:rPr lang="pt-BR" i="1">
                              <a:latin typeface="Cambria Math"/>
                            </a:rPr>
                            <m:t>=1</m:t>
                          </m:r>
                        </m:sub>
                        <m:sup>
                          <m:r>
                            <a:rPr lang="pt-BR" i="1">
                              <a:latin typeface="Cambria Math"/>
                            </a:rPr>
                            <m:t>𝑛</m:t>
                          </m:r>
                        </m:sup>
                        <m:e>
                          <m:sSub>
                            <m:sSubPr>
                              <m:ctrlPr>
                                <a:rPr lang="pt-BR" i="1" smtClean="0">
                                  <a:latin typeface="Cambria Math"/>
                                </a:rPr>
                              </m:ctrlPr>
                            </m:sSubPr>
                            <m:e>
                              <m:r>
                                <a:rPr lang="pt-BR" b="0" i="1" smtClean="0">
                                  <a:latin typeface="Cambria Math"/>
                                </a:rPr>
                                <m:t>𝑥</m:t>
                              </m:r>
                            </m:e>
                            <m:sub>
                              <m:r>
                                <a:rPr lang="pt-BR" b="0" i="1" smtClean="0">
                                  <a:latin typeface="Cambria Math"/>
                                </a:rPr>
                                <m:t>𝑖𝑗</m:t>
                              </m:r>
                            </m:sub>
                          </m:sSub>
                          <m:r>
                            <a:rPr lang="pt-BR" b="0" i="1" smtClean="0">
                              <a:latin typeface="Cambria Math"/>
                            </a:rPr>
                            <m:t>−</m:t>
                          </m:r>
                          <m:nary>
                            <m:naryPr>
                              <m:chr m:val="∑"/>
                              <m:ctrlPr>
                                <a:rPr lang="pt-BR" b="0" i="1" smtClean="0">
                                  <a:latin typeface="Cambria Math"/>
                                </a:rPr>
                              </m:ctrlPr>
                            </m:naryPr>
                            <m:sub>
                              <m:r>
                                <m:rPr>
                                  <m:brk m:alnAt="23"/>
                                </m:rPr>
                                <a:rPr lang="pt-BR" b="0" i="1" smtClean="0">
                                  <a:latin typeface="Cambria Math"/>
                                </a:rPr>
                                <m:t>𝑗</m:t>
                              </m:r>
                              <m:r>
                                <a:rPr lang="pt-BR" b="0" i="1" smtClean="0">
                                  <a:latin typeface="Cambria Math"/>
                                </a:rPr>
                                <m:t>=1</m:t>
                              </m:r>
                            </m:sub>
                            <m:sup>
                              <m:r>
                                <a:rPr lang="pt-BR" b="0" i="1" smtClean="0">
                                  <a:latin typeface="Cambria Math"/>
                                </a:rPr>
                                <m:t>𝑛</m:t>
                              </m:r>
                            </m:sup>
                            <m:e>
                              <m:sSub>
                                <m:sSubPr>
                                  <m:ctrlPr>
                                    <a:rPr lang="pt-BR" b="0" i="1" smtClean="0">
                                      <a:latin typeface="Cambria Math"/>
                                    </a:rPr>
                                  </m:ctrlPr>
                                </m:sSubPr>
                                <m:e>
                                  <m:r>
                                    <a:rPr lang="pt-BR" b="0" i="1" smtClean="0">
                                      <a:latin typeface="Cambria Math"/>
                                    </a:rPr>
                                    <m:t>𝑥</m:t>
                                  </m:r>
                                </m:e>
                                <m:sub>
                                  <m:r>
                                    <a:rPr lang="pt-BR" b="0" i="1" smtClean="0">
                                      <a:latin typeface="Cambria Math"/>
                                    </a:rPr>
                                    <m:t>𝑗𝑖</m:t>
                                  </m:r>
                                </m:sub>
                              </m:sSub>
                              <m:r>
                                <a:rPr lang="pt-BR" b="0" i="1" smtClean="0">
                                  <a:latin typeface="Cambria Math"/>
                                </a:rPr>
                                <m:t>=</m:t>
                              </m:r>
                              <m:sSub>
                                <m:sSubPr>
                                  <m:ctrlPr>
                                    <a:rPr lang="pt-BR" b="0" i="1" smtClean="0">
                                      <a:latin typeface="Cambria Math"/>
                                    </a:rPr>
                                  </m:ctrlPr>
                                </m:sSubPr>
                                <m:e>
                                  <m:r>
                                    <a:rPr lang="pt-BR" b="0" i="1" smtClean="0">
                                      <a:latin typeface="Cambria Math"/>
                                    </a:rPr>
                                    <m:t>𝑏</m:t>
                                  </m:r>
                                </m:e>
                                <m:sub>
                                  <m:r>
                                    <a:rPr lang="pt-BR" b="0" i="1" smtClean="0">
                                      <a:latin typeface="Cambria Math"/>
                                    </a:rPr>
                                    <m:t>𝑖</m:t>
                                  </m:r>
                                </m:sub>
                              </m:sSub>
                              <m:r>
                                <a:rPr lang="pt-BR" b="0" i="1" smtClean="0">
                                  <a:latin typeface="Cambria Math"/>
                                </a:rPr>
                                <m:t>,  </m:t>
                              </m:r>
                              <m:r>
                                <a:rPr lang="pt-BR" b="0" i="1" smtClean="0">
                                  <a:latin typeface="Cambria Math"/>
                                </a:rPr>
                                <m:t>𝑝𝑎𝑟𝑎</m:t>
                              </m:r>
                              <m:r>
                                <a:rPr lang="pt-BR" b="0" i="1" smtClean="0">
                                  <a:latin typeface="Cambria Math"/>
                                </a:rPr>
                                <m:t> </m:t>
                              </m:r>
                              <m:r>
                                <a:rPr lang="pt-BR" b="0" i="1" smtClean="0">
                                  <a:latin typeface="Cambria Math"/>
                                </a:rPr>
                                <m:t>𝑐𝑎𝑑𝑎</m:t>
                              </m:r>
                              <m:r>
                                <a:rPr lang="pt-BR" b="0" i="1" smtClean="0">
                                  <a:latin typeface="Cambria Math"/>
                                </a:rPr>
                                <m:t> </m:t>
                              </m:r>
                              <m:r>
                                <a:rPr lang="pt-BR" b="0" i="1" smtClean="0">
                                  <a:latin typeface="Cambria Math"/>
                                </a:rPr>
                                <m:t>𝑛</m:t>
                              </m:r>
                              <m:r>
                                <a:rPr lang="pt-BR" b="0" i="1" smtClean="0">
                                  <a:latin typeface="Cambria Math"/>
                                </a:rPr>
                                <m:t>ó </m:t>
                              </m:r>
                              <m:r>
                                <a:rPr lang="pt-BR" b="0" i="1" smtClean="0">
                                  <a:latin typeface="Cambria Math"/>
                                </a:rPr>
                                <m:t>𝑖</m:t>
                              </m:r>
                              <m:r>
                                <a:rPr lang="pt-BR" b="0" i="1" smtClean="0">
                                  <a:latin typeface="Cambria Math"/>
                                </a:rPr>
                                <m:t>,</m:t>
                              </m:r>
                            </m:e>
                          </m:nary>
                        </m:e>
                      </m:nary>
                    </m:oMath>
                  </m:oMathPara>
                </a14:m>
                <a:endParaRPr lang="pt-BR" dirty="0" smtClean="0"/>
              </a:p>
              <a:p>
                <a:pPr marL="0" indent="0">
                  <a:buNone/>
                </a:pPr>
                <a:r>
                  <a:rPr lang="pt-BR" dirty="0" smtClean="0"/>
                  <a:t>e</a:t>
                </a:r>
              </a:p>
              <a:p>
                <a:pPr marL="0" indent="0">
                  <a:buNone/>
                </a:pPr>
                <a14:m>
                  <m:oMathPara xmlns:m="http://schemas.openxmlformats.org/officeDocument/2006/math">
                    <m:oMathParaPr>
                      <m:jc m:val="centerGroup"/>
                    </m:oMathParaPr>
                    <m:oMath xmlns:m="http://schemas.openxmlformats.org/officeDocument/2006/math">
                      <m:r>
                        <a:rPr lang="pt-BR" b="0" i="1" smtClean="0">
                          <a:latin typeface="Cambria Math"/>
                        </a:rPr>
                        <m:t>0</m:t>
                      </m:r>
                      <m:r>
                        <a:rPr lang="pt-BR" b="0" i="1" smtClean="0">
                          <a:latin typeface="Cambria Math"/>
                          <a:ea typeface="Cambria Math"/>
                        </a:rPr>
                        <m:t>≤</m:t>
                      </m:r>
                      <m:sSub>
                        <m:sSubPr>
                          <m:ctrlPr>
                            <a:rPr lang="pt-BR" b="0" i="1" smtClean="0">
                              <a:latin typeface="Cambria Math"/>
                              <a:ea typeface="Cambria Math"/>
                            </a:rPr>
                          </m:ctrlPr>
                        </m:sSubPr>
                        <m:e>
                          <m:r>
                            <a:rPr lang="pt-BR" b="0" i="1" smtClean="0">
                              <a:latin typeface="Cambria Math"/>
                              <a:ea typeface="Cambria Math"/>
                            </a:rPr>
                            <m:t>𝑥</m:t>
                          </m:r>
                        </m:e>
                        <m:sub>
                          <m:r>
                            <a:rPr lang="pt-BR" b="0" i="1" smtClean="0">
                              <a:latin typeface="Cambria Math"/>
                              <a:ea typeface="Cambria Math"/>
                            </a:rPr>
                            <m:t>𝑖𝑗</m:t>
                          </m:r>
                        </m:sub>
                      </m:sSub>
                      <m:r>
                        <a:rPr lang="pt-BR" b="0" i="1" smtClean="0">
                          <a:latin typeface="Cambria Math"/>
                          <a:ea typeface="Cambria Math"/>
                        </a:rPr>
                        <m:t>≤</m:t>
                      </m:r>
                      <m:sSub>
                        <m:sSubPr>
                          <m:ctrlPr>
                            <a:rPr lang="pt-BR" b="0" i="1" smtClean="0">
                              <a:latin typeface="Cambria Math"/>
                              <a:ea typeface="Cambria Math"/>
                            </a:rPr>
                          </m:ctrlPr>
                        </m:sSubPr>
                        <m:e>
                          <m:r>
                            <a:rPr lang="pt-BR" b="0" i="1" smtClean="0">
                              <a:latin typeface="Cambria Math"/>
                              <a:ea typeface="Cambria Math"/>
                            </a:rPr>
                            <m:t>𝑢</m:t>
                          </m:r>
                        </m:e>
                        <m:sub>
                          <m:r>
                            <a:rPr lang="pt-BR" b="0" i="1" smtClean="0">
                              <a:latin typeface="Cambria Math"/>
                              <a:ea typeface="Cambria Math"/>
                            </a:rPr>
                            <m:t>𝑖𝑗</m:t>
                          </m:r>
                        </m:sub>
                      </m:sSub>
                      <m:r>
                        <a:rPr lang="pt-BR" b="0" i="1" smtClean="0">
                          <a:latin typeface="Cambria Math"/>
                          <a:ea typeface="Cambria Math"/>
                        </a:rPr>
                        <m:t>,     </m:t>
                      </m:r>
                      <m:r>
                        <a:rPr lang="pt-BR" b="0" i="1" smtClean="0">
                          <a:latin typeface="Cambria Math"/>
                          <a:ea typeface="Cambria Math"/>
                        </a:rPr>
                        <m:t>𝑝𝑎𝑟𝑎</m:t>
                      </m:r>
                      <m:r>
                        <a:rPr lang="pt-BR" b="0" i="1" smtClean="0">
                          <a:latin typeface="Cambria Math"/>
                          <a:ea typeface="Cambria Math"/>
                        </a:rPr>
                        <m:t> </m:t>
                      </m:r>
                      <m:r>
                        <a:rPr lang="pt-BR" b="0" i="1" smtClean="0">
                          <a:latin typeface="Cambria Math"/>
                          <a:ea typeface="Cambria Math"/>
                        </a:rPr>
                        <m:t>𝑐𝑎𝑑𝑎</m:t>
                      </m:r>
                      <m:r>
                        <a:rPr lang="pt-BR" b="0" i="1" smtClean="0">
                          <a:latin typeface="Cambria Math"/>
                          <a:ea typeface="Cambria Math"/>
                        </a:rPr>
                        <m:t> </m:t>
                      </m:r>
                      <m:r>
                        <a:rPr lang="pt-BR" b="0" i="1" smtClean="0">
                          <a:latin typeface="Cambria Math"/>
                          <a:ea typeface="Cambria Math"/>
                        </a:rPr>
                        <m:t>𝑎𝑟𝑐𝑜</m:t>
                      </m:r>
                      <m:r>
                        <a:rPr lang="pt-BR" b="0" i="1" smtClean="0">
                          <a:latin typeface="Cambria Math"/>
                          <a:ea typeface="Cambria Math"/>
                        </a:rPr>
                        <m:t> </m:t>
                      </m:r>
                      <m:d>
                        <m:dPr>
                          <m:ctrlPr>
                            <a:rPr lang="pt-BR" b="0" i="1" smtClean="0">
                              <a:latin typeface="Cambria Math"/>
                              <a:ea typeface="Cambria Math"/>
                            </a:rPr>
                          </m:ctrlPr>
                        </m:dPr>
                        <m:e>
                          <m:r>
                            <a:rPr lang="pt-BR" b="0" i="1" smtClean="0">
                              <a:latin typeface="Cambria Math"/>
                              <a:ea typeface="Cambria Math"/>
                            </a:rPr>
                            <m:t>𝑖</m:t>
                          </m:r>
                          <m:r>
                            <a:rPr lang="pt-BR" b="0" i="1" smtClean="0">
                              <a:latin typeface="Cambria Math"/>
                              <a:ea typeface="Cambria Math"/>
                            </a:rPr>
                            <m:t>, </m:t>
                          </m:r>
                          <m:r>
                            <a:rPr lang="pt-BR" b="0" i="1" smtClean="0">
                              <a:latin typeface="Cambria Math"/>
                              <a:ea typeface="Cambria Math"/>
                            </a:rPr>
                            <m:t>𝑗</m:t>
                          </m:r>
                        </m:e>
                      </m:d>
                      <m:r>
                        <a:rPr lang="pt-BR" b="0" i="1" smtClean="0">
                          <a:latin typeface="Cambria Math"/>
                          <a:ea typeface="Cambria Math"/>
                        </a:rPr>
                        <m:t>.</m:t>
                      </m:r>
                    </m:oMath>
                  </m:oMathPara>
                </a14:m>
                <a:endParaRPr lang="pt-BR" dirty="0"/>
              </a:p>
            </p:txBody>
          </p:sp>
        </mc:Choice>
        <mc:Fallback xmlns="">
          <p:sp>
            <p:nvSpPr>
              <p:cNvPr id="3" name="Espaço Reservado para Conteúdo 2"/>
              <p:cNvSpPr>
                <a:spLocks noGrp="1" noRot="1" noChangeAspect="1" noMove="1" noResize="1" noEditPoints="1" noAdjustHandles="1" noChangeArrowheads="1" noChangeShapeType="1" noTextEdit="1"/>
              </p:cNvSpPr>
              <p:nvPr>
                <p:ph idx="1"/>
              </p:nvPr>
            </p:nvSpPr>
            <p:spPr>
              <a:blipFill rotWithShape="1">
                <a:blip r:embed="rId2"/>
                <a:stretch>
                  <a:fillRect l="-1852"/>
                </a:stretch>
              </a:blipFill>
            </p:spPr>
            <p:txBody>
              <a:bodyPr/>
              <a:lstStyle/>
              <a:p>
                <a:r>
                  <a:rPr lang="pt-BR">
                    <a:noFill/>
                  </a:rPr>
                  <a:t> </a:t>
                </a:r>
              </a:p>
            </p:txBody>
          </p:sp>
        </mc:Fallback>
      </mc:AlternateContent>
    </p:spTree>
    <p:extLst>
      <p:ext uri="{BB962C8B-B14F-4D97-AF65-F5344CB8AC3E}">
        <p14:creationId xmlns:p14="http://schemas.microsoft.com/office/powerpoint/2010/main" val="32291864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Exemplo de rede</a:t>
            </a:r>
            <a:endParaRPr lang="pt-BR" dirty="0"/>
          </a:p>
        </p:txBody>
      </p:sp>
      <p:sp>
        <p:nvSpPr>
          <p:cNvPr id="3" name="Espaço Reservado para Conteúdo 2"/>
          <p:cNvSpPr>
            <a:spLocks noGrp="1"/>
          </p:cNvSpPr>
          <p:nvPr>
            <p:ph idx="1"/>
          </p:nvPr>
        </p:nvSpPr>
        <p:spPr>
          <a:xfrm>
            <a:off x="457200" y="1600201"/>
            <a:ext cx="8229600" cy="964704"/>
          </a:xfrm>
        </p:spPr>
        <p:txBody>
          <a:bodyPr/>
          <a:lstStyle/>
          <a:p>
            <a:r>
              <a:rPr lang="pt-BR" dirty="0" smtClean="0"/>
              <a:t>Ver exemplo da página 56 do livro.</a:t>
            </a:r>
            <a:endParaRPr lang="pt-BR" dirty="0"/>
          </a:p>
        </p:txBody>
      </p:sp>
      <p:sp>
        <p:nvSpPr>
          <p:cNvPr id="4" name="Elipse 3"/>
          <p:cNvSpPr/>
          <p:nvPr/>
        </p:nvSpPr>
        <p:spPr>
          <a:xfrm>
            <a:off x="1547664" y="2924944"/>
            <a:ext cx="432048" cy="43204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Elipse 4"/>
          <p:cNvSpPr/>
          <p:nvPr/>
        </p:nvSpPr>
        <p:spPr>
          <a:xfrm>
            <a:off x="3131840" y="4437112"/>
            <a:ext cx="432048" cy="43204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Elipse 5"/>
          <p:cNvSpPr/>
          <p:nvPr/>
        </p:nvSpPr>
        <p:spPr>
          <a:xfrm>
            <a:off x="5364088" y="5661248"/>
            <a:ext cx="432048" cy="43204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Elipse 6"/>
          <p:cNvSpPr/>
          <p:nvPr/>
        </p:nvSpPr>
        <p:spPr>
          <a:xfrm>
            <a:off x="1547664" y="5661248"/>
            <a:ext cx="432048" cy="43204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Elipse 7"/>
          <p:cNvSpPr/>
          <p:nvPr/>
        </p:nvSpPr>
        <p:spPr>
          <a:xfrm>
            <a:off x="5364088" y="2924944"/>
            <a:ext cx="432048" cy="43204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9" name="CaixaDeTexto 8"/>
          <p:cNvSpPr txBox="1"/>
          <p:nvPr/>
        </p:nvSpPr>
        <p:spPr>
          <a:xfrm>
            <a:off x="1547664" y="2924944"/>
            <a:ext cx="432048" cy="369332"/>
          </a:xfrm>
          <a:prstGeom prst="rect">
            <a:avLst/>
          </a:prstGeom>
          <a:noFill/>
        </p:spPr>
        <p:txBody>
          <a:bodyPr wrap="square" rtlCol="0">
            <a:spAutoFit/>
          </a:bodyPr>
          <a:lstStyle/>
          <a:p>
            <a:r>
              <a:rPr lang="pt-BR" dirty="0" smtClean="0"/>
              <a:t>A</a:t>
            </a:r>
            <a:endParaRPr lang="pt-BR" dirty="0"/>
          </a:p>
        </p:txBody>
      </p:sp>
      <p:sp>
        <p:nvSpPr>
          <p:cNvPr id="10" name="CaixaDeTexto 9"/>
          <p:cNvSpPr txBox="1"/>
          <p:nvPr/>
        </p:nvSpPr>
        <p:spPr>
          <a:xfrm>
            <a:off x="1547664" y="5661248"/>
            <a:ext cx="432048" cy="369332"/>
          </a:xfrm>
          <a:prstGeom prst="rect">
            <a:avLst/>
          </a:prstGeom>
          <a:noFill/>
        </p:spPr>
        <p:txBody>
          <a:bodyPr wrap="square" rtlCol="0">
            <a:spAutoFit/>
          </a:bodyPr>
          <a:lstStyle/>
          <a:p>
            <a:r>
              <a:rPr lang="pt-BR" dirty="0" smtClean="0"/>
              <a:t>B</a:t>
            </a:r>
            <a:endParaRPr lang="pt-BR" dirty="0"/>
          </a:p>
        </p:txBody>
      </p:sp>
      <p:sp>
        <p:nvSpPr>
          <p:cNvPr id="11" name="CaixaDeTexto 10"/>
          <p:cNvSpPr txBox="1"/>
          <p:nvPr/>
        </p:nvSpPr>
        <p:spPr>
          <a:xfrm>
            <a:off x="3131840" y="4437112"/>
            <a:ext cx="432048" cy="369332"/>
          </a:xfrm>
          <a:prstGeom prst="rect">
            <a:avLst/>
          </a:prstGeom>
          <a:noFill/>
        </p:spPr>
        <p:txBody>
          <a:bodyPr wrap="square" rtlCol="0">
            <a:spAutoFit/>
          </a:bodyPr>
          <a:lstStyle/>
          <a:p>
            <a:r>
              <a:rPr lang="pt-BR" dirty="0" smtClean="0"/>
              <a:t>C</a:t>
            </a:r>
            <a:endParaRPr lang="pt-BR" dirty="0"/>
          </a:p>
        </p:txBody>
      </p:sp>
      <p:sp>
        <p:nvSpPr>
          <p:cNvPr id="12" name="CaixaDeTexto 11"/>
          <p:cNvSpPr txBox="1"/>
          <p:nvPr/>
        </p:nvSpPr>
        <p:spPr>
          <a:xfrm>
            <a:off x="5436096" y="2924944"/>
            <a:ext cx="216024" cy="369332"/>
          </a:xfrm>
          <a:prstGeom prst="rect">
            <a:avLst/>
          </a:prstGeom>
          <a:noFill/>
        </p:spPr>
        <p:txBody>
          <a:bodyPr wrap="square" rtlCol="0">
            <a:spAutoFit/>
          </a:bodyPr>
          <a:lstStyle/>
          <a:p>
            <a:r>
              <a:rPr lang="pt-BR" dirty="0" smtClean="0"/>
              <a:t>D</a:t>
            </a:r>
            <a:endParaRPr lang="pt-BR" dirty="0"/>
          </a:p>
        </p:txBody>
      </p:sp>
      <p:sp>
        <p:nvSpPr>
          <p:cNvPr id="13" name="CaixaDeTexto 12"/>
          <p:cNvSpPr txBox="1"/>
          <p:nvPr/>
        </p:nvSpPr>
        <p:spPr>
          <a:xfrm>
            <a:off x="5436096" y="5661248"/>
            <a:ext cx="360040" cy="369332"/>
          </a:xfrm>
          <a:prstGeom prst="rect">
            <a:avLst/>
          </a:prstGeom>
          <a:noFill/>
        </p:spPr>
        <p:txBody>
          <a:bodyPr wrap="square" rtlCol="0">
            <a:spAutoFit/>
          </a:bodyPr>
          <a:lstStyle/>
          <a:p>
            <a:r>
              <a:rPr lang="pt-BR" dirty="0" smtClean="0"/>
              <a:t>E</a:t>
            </a:r>
            <a:endParaRPr lang="pt-BR" dirty="0"/>
          </a:p>
        </p:txBody>
      </p:sp>
      <p:sp>
        <p:nvSpPr>
          <p:cNvPr id="14" name="CaixaDeTexto 13"/>
          <p:cNvSpPr txBox="1"/>
          <p:nvPr/>
        </p:nvSpPr>
        <p:spPr>
          <a:xfrm>
            <a:off x="1259632" y="2627620"/>
            <a:ext cx="1044116" cy="369332"/>
          </a:xfrm>
          <a:prstGeom prst="rect">
            <a:avLst/>
          </a:prstGeom>
          <a:noFill/>
        </p:spPr>
        <p:txBody>
          <a:bodyPr wrap="square" rtlCol="0">
            <a:spAutoFit/>
          </a:bodyPr>
          <a:lstStyle/>
          <a:p>
            <a:r>
              <a:rPr lang="pt-BR" dirty="0" err="1" smtClean="0"/>
              <a:t>b</a:t>
            </a:r>
            <a:r>
              <a:rPr lang="pt-BR" baseline="-25000" dirty="0" err="1" smtClean="0"/>
              <a:t>A</a:t>
            </a:r>
            <a:r>
              <a:rPr lang="pt-BR" dirty="0" smtClean="0"/>
              <a:t> = [50]</a:t>
            </a:r>
            <a:endParaRPr lang="pt-BR" dirty="0"/>
          </a:p>
        </p:txBody>
      </p:sp>
      <p:sp>
        <p:nvSpPr>
          <p:cNvPr id="15" name="CaixaDeTexto 14"/>
          <p:cNvSpPr txBox="1"/>
          <p:nvPr/>
        </p:nvSpPr>
        <p:spPr>
          <a:xfrm>
            <a:off x="5292080" y="2636912"/>
            <a:ext cx="648072" cy="369332"/>
          </a:xfrm>
          <a:prstGeom prst="rect">
            <a:avLst/>
          </a:prstGeom>
          <a:noFill/>
        </p:spPr>
        <p:txBody>
          <a:bodyPr wrap="square" rtlCol="0">
            <a:spAutoFit/>
          </a:bodyPr>
          <a:lstStyle/>
          <a:p>
            <a:r>
              <a:rPr lang="pt-BR" dirty="0" smtClean="0"/>
              <a:t>[-30]</a:t>
            </a:r>
            <a:endParaRPr lang="pt-BR" dirty="0"/>
          </a:p>
        </p:txBody>
      </p:sp>
      <p:sp>
        <p:nvSpPr>
          <p:cNvPr id="16" name="CaixaDeTexto 15"/>
          <p:cNvSpPr txBox="1"/>
          <p:nvPr/>
        </p:nvSpPr>
        <p:spPr>
          <a:xfrm>
            <a:off x="1475656" y="6093296"/>
            <a:ext cx="648072" cy="369332"/>
          </a:xfrm>
          <a:prstGeom prst="rect">
            <a:avLst/>
          </a:prstGeom>
          <a:noFill/>
        </p:spPr>
        <p:txBody>
          <a:bodyPr wrap="square" rtlCol="0">
            <a:spAutoFit/>
          </a:bodyPr>
          <a:lstStyle/>
          <a:p>
            <a:r>
              <a:rPr lang="pt-BR" dirty="0" smtClean="0"/>
              <a:t>[40]</a:t>
            </a:r>
            <a:endParaRPr lang="pt-BR" dirty="0"/>
          </a:p>
        </p:txBody>
      </p:sp>
      <p:sp>
        <p:nvSpPr>
          <p:cNvPr id="17" name="CaixaDeTexto 16"/>
          <p:cNvSpPr txBox="1"/>
          <p:nvPr/>
        </p:nvSpPr>
        <p:spPr>
          <a:xfrm>
            <a:off x="3491880" y="4211796"/>
            <a:ext cx="648072" cy="369332"/>
          </a:xfrm>
          <a:prstGeom prst="rect">
            <a:avLst/>
          </a:prstGeom>
          <a:noFill/>
        </p:spPr>
        <p:txBody>
          <a:bodyPr wrap="square" rtlCol="0">
            <a:spAutoFit/>
          </a:bodyPr>
          <a:lstStyle/>
          <a:p>
            <a:r>
              <a:rPr lang="pt-BR" dirty="0" smtClean="0"/>
              <a:t>[0]</a:t>
            </a:r>
            <a:endParaRPr lang="pt-BR" dirty="0"/>
          </a:p>
        </p:txBody>
      </p:sp>
      <p:sp>
        <p:nvSpPr>
          <p:cNvPr id="18" name="CaixaDeTexto 17"/>
          <p:cNvSpPr txBox="1"/>
          <p:nvPr/>
        </p:nvSpPr>
        <p:spPr>
          <a:xfrm>
            <a:off x="5292080" y="6093296"/>
            <a:ext cx="648072" cy="369332"/>
          </a:xfrm>
          <a:prstGeom prst="rect">
            <a:avLst/>
          </a:prstGeom>
          <a:noFill/>
        </p:spPr>
        <p:txBody>
          <a:bodyPr wrap="square" rtlCol="0">
            <a:spAutoFit/>
          </a:bodyPr>
          <a:lstStyle/>
          <a:p>
            <a:r>
              <a:rPr lang="pt-BR" dirty="0" smtClean="0"/>
              <a:t>[-60]</a:t>
            </a:r>
            <a:endParaRPr lang="pt-BR" dirty="0"/>
          </a:p>
        </p:txBody>
      </p:sp>
      <p:cxnSp>
        <p:nvCxnSpPr>
          <p:cNvPr id="24" name="Conector de seta reta 23"/>
          <p:cNvCxnSpPr>
            <a:endCxn id="5" idx="1"/>
          </p:cNvCxnSpPr>
          <p:nvPr/>
        </p:nvCxnSpPr>
        <p:spPr>
          <a:xfrm>
            <a:off x="2051720" y="3294276"/>
            <a:ext cx="1143392" cy="12061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Conector de seta reta 29"/>
          <p:cNvCxnSpPr>
            <a:stCxn id="5" idx="5"/>
            <a:endCxn id="6" idx="2"/>
          </p:cNvCxnSpPr>
          <p:nvPr/>
        </p:nvCxnSpPr>
        <p:spPr>
          <a:xfrm>
            <a:off x="3500616" y="4805888"/>
            <a:ext cx="1863472" cy="10713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Conector de seta reta 35"/>
          <p:cNvCxnSpPr>
            <a:stCxn id="4" idx="6"/>
            <a:endCxn id="8" idx="2"/>
          </p:cNvCxnSpPr>
          <p:nvPr/>
        </p:nvCxnSpPr>
        <p:spPr>
          <a:xfrm>
            <a:off x="1979712" y="3140968"/>
            <a:ext cx="338437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Conector de seta reta 37"/>
          <p:cNvCxnSpPr>
            <a:stCxn id="7" idx="7"/>
            <a:endCxn id="5" idx="3"/>
          </p:cNvCxnSpPr>
          <p:nvPr/>
        </p:nvCxnSpPr>
        <p:spPr>
          <a:xfrm flipV="1">
            <a:off x="1916440" y="4805888"/>
            <a:ext cx="1278672" cy="9186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Conector de seta reta 44"/>
          <p:cNvCxnSpPr>
            <a:endCxn id="8" idx="3"/>
          </p:cNvCxnSpPr>
          <p:nvPr/>
        </p:nvCxnSpPr>
        <p:spPr>
          <a:xfrm flipH="1" flipV="1">
            <a:off x="5427360" y="3293720"/>
            <a:ext cx="8736" cy="2430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Conector de seta reta 51"/>
          <p:cNvCxnSpPr>
            <a:stCxn id="8" idx="5"/>
            <a:endCxn id="6" idx="7"/>
          </p:cNvCxnSpPr>
          <p:nvPr/>
        </p:nvCxnSpPr>
        <p:spPr>
          <a:xfrm>
            <a:off x="5732864" y="3293720"/>
            <a:ext cx="0" cy="2430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3" name="CaixaDeTexto 52"/>
          <p:cNvSpPr txBox="1"/>
          <p:nvPr/>
        </p:nvSpPr>
        <p:spPr>
          <a:xfrm>
            <a:off x="5076056" y="4396462"/>
            <a:ext cx="351304" cy="369332"/>
          </a:xfrm>
          <a:prstGeom prst="rect">
            <a:avLst/>
          </a:prstGeom>
          <a:noFill/>
        </p:spPr>
        <p:txBody>
          <a:bodyPr wrap="square" rtlCol="0">
            <a:spAutoFit/>
          </a:bodyPr>
          <a:lstStyle/>
          <a:p>
            <a:r>
              <a:rPr lang="pt-BR" dirty="0" smtClean="0"/>
              <a:t>2</a:t>
            </a:r>
            <a:endParaRPr lang="pt-BR" dirty="0"/>
          </a:p>
        </p:txBody>
      </p:sp>
      <p:sp>
        <p:nvSpPr>
          <p:cNvPr id="54" name="CaixaDeTexto 53"/>
          <p:cNvSpPr txBox="1"/>
          <p:nvPr/>
        </p:nvSpPr>
        <p:spPr>
          <a:xfrm>
            <a:off x="5796136" y="4396462"/>
            <a:ext cx="432048" cy="369332"/>
          </a:xfrm>
          <a:prstGeom prst="rect">
            <a:avLst/>
          </a:prstGeom>
          <a:noFill/>
        </p:spPr>
        <p:txBody>
          <a:bodyPr wrap="square" rtlCol="0">
            <a:spAutoFit/>
          </a:bodyPr>
          <a:lstStyle/>
          <a:p>
            <a:r>
              <a:rPr lang="pt-BR" dirty="0" smtClean="0"/>
              <a:t>3</a:t>
            </a:r>
            <a:endParaRPr lang="pt-BR" dirty="0"/>
          </a:p>
        </p:txBody>
      </p:sp>
      <p:sp>
        <p:nvSpPr>
          <p:cNvPr id="55" name="CaixaDeTexto 54"/>
          <p:cNvSpPr txBox="1"/>
          <p:nvPr/>
        </p:nvSpPr>
        <p:spPr>
          <a:xfrm>
            <a:off x="2123728" y="3717032"/>
            <a:ext cx="360040" cy="369332"/>
          </a:xfrm>
          <a:prstGeom prst="rect">
            <a:avLst/>
          </a:prstGeom>
          <a:noFill/>
        </p:spPr>
        <p:txBody>
          <a:bodyPr wrap="square" rtlCol="0">
            <a:spAutoFit/>
          </a:bodyPr>
          <a:lstStyle/>
          <a:p>
            <a:r>
              <a:rPr lang="pt-BR" dirty="0" smtClean="0"/>
              <a:t>4</a:t>
            </a:r>
            <a:endParaRPr lang="pt-BR" dirty="0"/>
          </a:p>
        </p:txBody>
      </p:sp>
      <p:sp>
        <p:nvSpPr>
          <p:cNvPr id="56" name="CaixaDeTexto 55"/>
          <p:cNvSpPr txBox="1"/>
          <p:nvPr/>
        </p:nvSpPr>
        <p:spPr>
          <a:xfrm>
            <a:off x="2483768" y="5341580"/>
            <a:ext cx="432048" cy="369332"/>
          </a:xfrm>
          <a:prstGeom prst="rect">
            <a:avLst/>
          </a:prstGeom>
          <a:noFill/>
        </p:spPr>
        <p:txBody>
          <a:bodyPr wrap="square" rtlCol="0">
            <a:spAutoFit/>
          </a:bodyPr>
          <a:lstStyle/>
          <a:p>
            <a:r>
              <a:rPr lang="pt-BR" dirty="0" smtClean="0"/>
              <a:t>3</a:t>
            </a:r>
            <a:endParaRPr lang="pt-BR" dirty="0"/>
          </a:p>
        </p:txBody>
      </p:sp>
      <p:sp>
        <p:nvSpPr>
          <p:cNvPr id="57" name="CaixaDeTexto 56"/>
          <p:cNvSpPr txBox="1"/>
          <p:nvPr/>
        </p:nvSpPr>
        <p:spPr>
          <a:xfrm>
            <a:off x="3815916" y="5265204"/>
            <a:ext cx="1260140" cy="646331"/>
          </a:xfrm>
          <a:prstGeom prst="rect">
            <a:avLst/>
          </a:prstGeom>
          <a:noFill/>
        </p:spPr>
        <p:txBody>
          <a:bodyPr wrap="square" rtlCol="0">
            <a:spAutoFit/>
          </a:bodyPr>
          <a:lstStyle/>
          <a:p>
            <a:r>
              <a:rPr lang="pt-BR" dirty="0" smtClean="0"/>
              <a:t>      1</a:t>
            </a:r>
          </a:p>
          <a:p>
            <a:r>
              <a:rPr lang="pt-BR" dirty="0" smtClean="0"/>
              <a:t>(</a:t>
            </a:r>
            <a:r>
              <a:rPr lang="pt-BR" dirty="0" err="1" smtClean="0"/>
              <a:t>u</a:t>
            </a:r>
            <a:r>
              <a:rPr lang="pt-BR" baseline="-25000" dirty="0" err="1" smtClean="0"/>
              <a:t>CE</a:t>
            </a:r>
            <a:r>
              <a:rPr lang="pt-BR" dirty="0" smtClean="0"/>
              <a:t>) = 80</a:t>
            </a:r>
            <a:endParaRPr lang="pt-BR" dirty="0"/>
          </a:p>
        </p:txBody>
      </p:sp>
      <p:sp>
        <p:nvSpPr>
          <p:cNvPr id="58" name="CaixaDeTexto 57"/>
          <p:cNvSpPr txBox="1"/>
          <p:nvPr/>
        </p:nvSpPr>
        <p:spPr>
          <a:xfrm>
            <a:off x="3419872" y="2492896"/>
            <a:ext cx="1044116" cy="646331"/>
          </a:xfrm>
          <a:prstGeom prst="rect">
            <a:avLst/>
          </a:prstGeom>
          <a:noFill/>
        </p:spPr>
        <p:txBody>
          <a:bodyPr wrap="square" rtlCol="0">
            <a:spAutoFit/>
          </a:bodyPr>
          <a:lstStyle/>
          <a:p>
            <a:r>
              <a:rPr lang="pt-BR" dirty="0" smtClean="0"/>
              <a:t>     </a:t>
            </a:r>
          </a:p>
          <a:p>
            <a:r>
              <a:rPr lang="pt-BR" dirty="0" smtClean="0"/>
              <a:t>(</a:t>
            </a:r>
            <a:r>
              <a:rPr lang="pt-BR" dirty="0" err="1" smtClean="0"/>
              <a:t>c</a:t>
            </a:r>
            <a:r>
              <a:rPr lang="pt-BR" baseline="-25000" dirty="0" err="1" smtClean="0"/>
              <a:t>AD</a:t>
            </a:r>
            <a:r>
              <a:rPr lang="pt-BR" dirty="0" smtClean="0"/>
              <a:t>) = 9</a:t>
            </a:r>
            <a:endParaRPr lang="pt-BR" dirty="0"/>
          </a:p>
        </p:txBody>
      </p:sp>
      <p:sp>
        <p:nvSpPr>
          <p:cNvPr id="59" name="CaixaDeTexto 58"/>
          <p:cNvSpPr txBox="1"/>
          <p:nvPr/>
        </p:nvSpPr>
        <p:spPr>
          <a:xfrm>
            <a:off x="791580" y="4005064"/>
            <a:ext cx="1260140" cy="923330"/>
          </a:xfrm>
          <a:prstGeom prst="rect">
            <a:avLst/>
          </a:prstGeom>
          <a:noFill/>
        </p:spPr>
        <p:txBody>
          <a:bodyPr wrap="square" rtlCol="0">
            <a:spAutoFit/>
          </a:bodyPr>
          <a:lstStyle/>
          <a:p>
            <a:r>
              <a:rPr lang="pt-BR" dirty="0" smtClean="0"/>
              <a:t>              2</a:t>
            </a:r>
          </a:p>
          <a:p>
            <a:endParaRPr lang="pt-BR" dirty="0" smtClean="0"/>
          </a:p>
          <a:p>
            <a:r>
              <a:rPr lang="pt-BR" dirty="0" smtClean="0"/>
              <a:t>(</a:t>
            </a:r>
            <a:r>
              <a:rPr lang="pt-BR" dirty="0" err="1" smtClean="0"/>
              <a:t>u</a:t>
            </a:r>
            <a:r>
              <a:rPr lang="pt-BR" baseline="-25000" dirty="0" err="1" smtClean="0"/>
              <a:t>AB</a:t>
            </a:r>
            <a:r>
              <a:rPr lang="pt-BR" dirty="0" smtClean="0"/>
              <a:t>) = 10</a:t>
            </a:r>
            <a:endParaRPr lang="pt-BR" dirty="0"/>
          </a:p>
        </p:txBody>
      </p:sp>
      <p:cxnSp>
        <p:nvCxnSpPr>
          <p:cNvPr id="20" name="Conector de seta reta 19"/>
          <p:cNvCxnSpPr>
            <a:stCxn id="4" idx="4"/>
            <a:endCxn id="7" idx="0"/>
          </p:cNvCxnSpPr>
          <p:nvPr/>
        </p:nvCxnSpPr>
        <p:spPr>
          <a:xfrm>
            <a:off x="1763688" y="3356992"/>
            <a:ext cx="0" cy="2304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83888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Espaço Reservado para Conteúdo 2"/>
              <p:cNvSpPr>
                <a:spLocks noGrp="1"/>
              </p:cNvSpPr>
              <p:nvPr>
                <p:ph idx="1"/>
              </p:nvPr>
            </p:nvSpPr>
            <p:spPr>
              <a:xfrm>
                <a:off x="457200" y="1052736"/>
                <a:ext cx="8229600" cy="5184576"/>
              </a:xfrm>
            </p:spPr>
            <p:txBody>
              <a:bodyPr>
                <a:normAutofit/>
              </a:bodyPr>
              <a:lstStyle/>
              <a:p>
                <a:r>
                  <a:rPr lang="pt-BR" dirty="0" smtClean="0"/>
                  <a:t>Min z = </a:t>
                </a:r>
                <a14:m>
                  <m:oMath xmlns:m="http://schemas.openxmlformats.org/officeDocument/2006/math">
                    <m:sSub>
                      <m:sSubPr>
                        <m:ctrlPr>
                          <a:rPr lang="pt-BR" i="1" smtClean="0">
                            <a:latin typeface="Cambria Math"/>
                          </a:rPr>
                        </m:ctrlPr>
                      </m:sSubPr>
                      <m:e>
                        <m:r>
                          <a:rPr lang="pt-BR" b="0" i="1" smtClean="0">
                            <a:latin typeface="Cambria Math"/>
                          </a:rPr>
                          <m:t>2</m:t>
                        </m:r>
                        <m:r>
                          <a:rPr lang="pt-BR" b="0" i="1" smtClean="0">
                            <a:latin typeface="Cambria Math"/>
                          </a:rPr>
                          <m:t>𝑥</m:t>
                        </m:r>
                      </m:e>
                      <m:sub>
                        <m:r>
                          <a:rPr lang="pt-BR" b="0" i="1" smtClean="0">
                            <a:latin typeface="Cambria Math"/>
                          </a:rPr>
                          <m:t>𝐴𝐵</m:t>
                        </m:r>
                      </m:sub>
                    </m:sSub>
                    <m:r>
                      <a:rPr lang="pt-BR" b="0" i="1" smtClean="0">
                        <a:latin typeface="Cambria Math"/>
                      </a:rPr>
                      <m:t>+4</m:t>
                    </m:r>
                    <m:sSub>
                      <m:sSubPr>
                        <m:ctrlPr>
                          <a:rPr lang="pt-BR" b="0" i="1" smtClean="0">
                            <a:latin typeface="Cambria Math"/>
                          </a:rPr>
                        </m:ctrlPr>
                      </m:sSubPr>
                      <m:e>
                        <m:r>
                          <a:rPr lang="pt-BR" b="0" i="1" smtClean="0">
                            <a:latin typeface="Cambria Math"/>
                          </a:rPr>
                          <m:t>𝑥</m:t>
                        </m:r>
                      </m:e>
                      <m:sub>
                        <m:r>
                          <a:rPr lang="pt-BR" b="0" i="1" smtClean="0">
                            <a:latin typeface="Cambria Math"/>
                          </a:rPr>
                          <m:t>𝐴𝐶</m:t>
                        </m:r>
                      </m:sub>
                    </m:sSub>
                    <m:r>
                      <a:rPr lang="pt-BR" b="0" i="1" smtClean="0">
                        <a:latin typeface="Cambria Math"/>
                      </a:rPr>
                      <m:t>+9</m:t>
                    </m:r>
                    <m:sSub>
                      <m:sSubPr>
                        <m:ctrlPr>
                          <a:rPr lang="pt-BR" b="0" i="1" smtClean="0">
                            <a:latin typeface="Cambria Math"/>
                          </a:rPr>
                        </m:ctrlPr>
                      </m:sSubPr>
                      <m:e>
                        <m:r>
                          <a:rPr lang="pt-BR" b="0" i="1" smtClean="0">
                            <a:latin typeface="Cambria Math"/>
                          </a:rPr>
                          <m:t>𝑥</m:t>
                        </m:r>
                      </m:e>
                      <m:sub>
                        <m:r>
                          <a:rPr lang="pt-BR" b="0" i="1" smtClean="0">
                            <a:latin typeface="Cambria Math"/>
                          </a:rPr>
                          <m:t>𝐴𝐷</m:t>
                        </m:r>
                      </m:sub>
                    </m:sSub>
                    <m:r>
                      <a:rPr lang="pt-BR" b="0" i="1" smtClean="0">
                        <a:latin typeface="Cambria Math"/>
                      </a:rPr>
                      <m:t>+3</m:t>
                    </m:r>
                    <m:sSub>
                      <m:sSubPr>
                        <m:ctrlPr>
                          <a:rPr lang="pt-BR" b="0" i="1" smtClean="0">
                            <a:latin typeface="Cambria Math"/>
                          </a:rPr>
                        </m:ctrlPr>
                      </m:sSubPr>
                      <m:e>
                        <m:r>
                          <a:rPr lang="pt-BR" b="0" i="1" smtClean="0">
                            <a:latin typeface="Cambria Math"/>
                          </a:rPr>
                          <m:t>𝑥</m:t>
                        </m:r>
                      </m:e>
                      <m:sub>
                        <m:r>
                          <a:rPr lang="pt-BR" b="0" i="1" smtClean="0">
                            <a:latin typeface="Cambria Math"/>
                          </a:rPr>
                          <m:t>𝐵𝐶</m:t>
                        </m:r>
                      </m:sub>
                    </m:sSub>
                    <m:r>
                      <a:rPr lang="pt-BR" b="0" i="1" smtClean="0">
                        <a:latin typeface="Cambria Math"/>
                      </a:rPr>
                      <m:t>+</m:t>
                    </m:r>
                    <m:sSub>
                      <m:sSubPr>
                        <m:ctrlPr>
                          <a:rPr lang="pt-BR" b="0" i="1" smtClean="0">
                            <a:latin typeface="Cambria Math"/>
                          </a:rPr>
                        </m:ctrlPr>
                      </m:sSubPr>
                      <m:e>
                        <m:r>
                          <a:rPr lang="pt-BR" b="0" i="1" smtClean="0">
                            <a:latin typeface="Cambria Math"/>
                          </a:rPr>
                          <m:t>𝑥</m:t>
                        </m:r>
                      </m:e>
                      <m:sub>
                        <m:r>
                          <a:rPr lang="pt-BR" b="0" i="1" smtClean="0">
                            <a:latin typeface="Cambria Math"/>
                          </a:rPr>
                          <m:t>𝐶𝐸</m:t>
                        </m:r>
                      </m:sub>
                    </m:sSub>
                    <m:r>
                      <a:rPr lang="pt-BR" b="0" i="1" smtClean="0">
                        <a:latin typeface="Cambria Math"/>
                      </a:rPr>
                      <m:t>+3</m:t>
                    </m:r>
                    <m:sSub>
                      <m:sSubPr>
                        <m:ctrlPr>
                          <a:rPr lang="pt-BR" b="0" i="1" smtClean="0">
                            <a:latin typeface="Cambria Math"/>
                          </a:rPr>
                        </m:ctrlPr>
                      </m:sSubPr>
                      <m:e>
                        <m:r>
                          <a:rPr lang="pt-BR" b="0" i="1" smtClean="0">
                            <a:latin typeface="Cambria Math"/>
                          </a:rPr>
                          <m:t>𝑥</m:t>
                        </m:r>
                      </m:e>
                      <m:sub>
                        <m:r>
                          <a:rPr lang="pt-BR" b="0" i="1" smtClean="0">
                            <a:latin typeface="Cambria Math"/>
                          </a:rPr>
                          <m:t>𝐷𝐸</m:t>
                        </m:r>
                      </m:sub>
                    </m:sSub>
                    <m:r>
                      <a:rPr lang="pt-BR" b="0" i="1" smtClean="0">
                        <a:latin typeface="Cambria Math"/>
                      </a:rPr>
                      <m:t>+2</m:t>
                    </m:r>
                    <m:sSub>
                      <m:sSubPr>
                        <m:ctrlPr>
                          <a:rPr lang="pt-BR" b="0" i="1" smtClean="0">
                            <a:latin typeface="Cambria Math"/>
                          </a:rPr>
                        </m:ctrlPr>
                      </m:sSubPr>
                      <m:e>
                        <m:r>
                          <a:rPr lang="pt-BR" b="0" i="1" smtClean="0">
                            <a:latin typeface="Cambria Math"/>
                          </a:rPr>
                          <m:t>𝑥</m:t>
                        </m:r>
                      </m:e>
                      <m:sub>
                        <m:r>
                          <a:rPr lang="pt-BR" b="0" i="1" smtClean="0">
                            <a:latin typeface="Cambria Math"/>
                          </a:rPr>
                          <m:t>𝐸𝐷</m:t>
                        </m:r>
                      </m:sub>
                    </m:sSub>
                  </m:oMath>
                </a14:m>
                <a:endParaRPr lang="pt-BR" b="0" dirty="0" smtClean="0"/>
              </a:p>
              <a:p>
                <a:pPr marL="0" indent="0">
                  <a:buNone/>
                </a:pPr>
                <a:r>
                  <a:rPr lang="pt-BR" dirty="0" smtClean="0"/>
                  <a:t>Sujeito a </a:t>
                </a:r>
              </a:p>
              <a:p>
                <a:pPr marL="0" indent="0">
                  <a:buNone/>
                </a:pPr>
                <a14:m>
                  <m:oMathPara xmlns:m="http://schemas.openxmlformats.org/officeDocument/2006/math">
                    <m:oMathParaPr>
                      <m:jc m:val="centerGroup"/>
                    </m:oMathParaPr>
                    <m:oMath xmlns:m="http://schemas.openxmlformats.org/officeDocument/2006/math">
                      <m:sSub>
                        <m:sSubPr>
                          <m:ctrlPr>
                            <a:rPr lang="pt-BR" i="1">
                              <a:latin typeface="Cambria Math"/>
                            </a:rPr>
                          </m:ctrlPr>
                        </m:sSubPr>
                        <m:e>
                          <m:r>
                            <a:rPr lang="pt-BR" i="1">
                              <a:latin typeface="Cambria Math"/>
                            </a:rPr>
                            <m:t>𝑥</m:t>
                          </m:r>
                        </m:e>
                        <m:sub>
                          <m:r>
                            <a:rPr lang="pt-BR" i="1">
                              <a:latin typeface="Cambria Math"/>
                            </a:rPr>
                            <m:t>𝐴𝐵</m:t>
                          </m:r>
                        </m:sub>
                      </m:sSub>
                      <m:r>
                        <a:rPr lang="pt-BR" b="0" i="1" smtClean="0">
                          <a:latin typeface="Cambria Math"/>
                        </a:rPr>
                        <m:t>+</m:t>
                      </m:r>
                      <m:sSub>
                        <m:sSubPr>
                          <m:ctrlPr>
                            <a:rPr lang="pt-BR" i="1">
                              <a:latin typeface="Cambria Math"/>
                            </a:rPr>
                          </m:ctrlPr>
                        </m:sSubPr>
                        <m:e>
                          <m:r>
                            <a:rPr lang="pt-BR" i="1">
                              <a:latin typeface="Cambria Math"/>
                            </a:rPr>
                            <m:t>𝑥</m:t>
                          </m:r>
                        </m:e>
                        <m:sub>
                          <m:r>
                            <a:rPr lang="pt-BR" i="1">
                              <a:latin typeface="Cambria Math"/>
                            </a:rPr>
                            <m:t>𝐴𝐶</m:t>
                          </m:r>
                        </m:sub>
                      </m:sSub>
                      <m:r>
                        <a:rPr lang="pt-BR" i="1">
                          <a:latin typeface="Cambria Math"/>
                        </a:rPr>
                        <m:t>+</m:t>
                      </m:r>
                      <m:sSub>
                        <m:sSubPr>
                          <m:ctrlPr>
                            <a:rPr lang="pt-BR" i="1">
                              <a:latin typeface="Cambria Math"/>
                            </a:rPr>
                          </m:ctrlPr>
                        </m:sSubPr>
                        <m:e>
                          <m:r>
                            <a:rPr lang="pt-BR" i="1">
                              <a:latin typeface="Cambria Math"/>
                            </a:rPr>
                            <m:t>𝑥</m:t>
                          </m:r>
                        </m:e>
                        <m:sub>
                          <m:r>
                            <a:rPr lang="pt-BR" i="1">
                              <a:latin typeface="Cambria Math"/>
                            </a:rPr>
                            <m:t>𝐴𝐷</m:t>
                          </m:r>
                        </m:sub>
                      </m:sSub>
                      <m:r>
                        <a:rPr lang="pt-BR" b="0" i="1" smtClean="0">
                          <a:latin typeface="Cambria Math"/>
                        </a:rPr>
                        <m:t>=50</m:t>
                      </m:r>
                    </m:oMath>
                  </m:oMathPara>
                </a14:m>
                <a:endParaRPr lang="pt-BR" dirty="0" smtClean="0"/>
              </a:p>
              <a:p>
                <a:pPr marL="0" indent="0">
                  <a:buNone/>
                </a:pPr>
                <a14:m>
                  <m:oMathPara xmlns:m="http://schemas.openxmlformats.org/officeDocument/2006/math">
                    <m:oMathParaPr>
                      <m:jc m:val="centerGroup"/>
                    </m:oMathParaPr>
                    <m:oMath xmlns:m="http://schemas.openxmlformats.org/officeDocument/2006/math">
                      <m:sSub>
                        <m:sSubPr>
                          <m:ctrlPr>
                            <a:rPr lang="pt-BR" i="1">
                              <a:latin typeface="Cambria Math"/>
                            </a:rPr>
                          </m:ctrlPr>
                        </m:sSubPr>
                        <m:e>
                          <m:r>
                            <a:rPr lang="pt-BR" b="0" i="1" smtClean="0">
                              <a:latin typeface="Cambria Math"/>
                            </a:rPr>
                            <m:t>−</m:t>
                          </m:r>
                          <m:r>
                            <a:rPr lang="pt-BR" i="1">
                              <a:latin typeface="Cambria Math"/>
                            </a:rPr>
                            <m:t>𝑥</m:t>
                          </m:r>
                        </m:e>
                        <m:sub>
                          <m:r>
                            <a:rPr lang="pt-BR" i="1">
                              <a:latin typeface="Cambria Math"/>
                            </a:rPr>
                            <m:t>𝐴𝐵</m:t>
                          </m:r>
                        </m:sub>
                      </m:sSub>
                      <m:r>
                        <a:rPr lang="pt-BR" i="1">
                          <a:latin typeface="Cambria Math"/>
                        </a:rPr>
                        <m:t>+</m:t>
                      </m:r>
                      <m:sSub>
                        <m:sSubPr>
                          <m:ctrlPr>
                            <a:rPr lang="pt-BR" i="1">
                              <a:latin typeface="Cambria Math"/>
                            </a:rPr>
                          </m:ctrlPr>
                        </m:sSubPr>
                        <m:e>
                          <m:r>
                            <a:rPr lang="pt-BR" i="1">
                              <a:latin typeface="Cambria Math"/>
                            </a:rPr>
                            <m:t>𝑥</m:t>
                          </m:r>
                        </m:e>
                        <m:sub>
                          <m:r>
                            <a:rPr lang="pt-BR" i="1">
                              <a:latin typeface="Cambria Math"/>
                            </a:rPr>
                            <m:t>𝐵𝐶</m:t>
                          </m:r>
                        </m:sub>
                      </m:sSub>
                      <m:r>
                        <a:rPr lang="pt-BR" b="0" i="1" smtClean="0">
                          <a:latin typeface="Cambria Math"/>
                        </a:rPr>
                        <m:t>=40</m:t>
                      </m:r>
                    </m:oMath>
                  </m:oMathPara>
                </a14:m>
                <a:endParaRPr lang="pt-BR" b="0" dirty="0" smtClean="0"/>
              </a:p>
              <a:p>
                <a:pPr marL="0" indent="0">
                  <a:buNone/>
                </a:pPr>
                <a14:m>
                  <m:oMathPara xmlns:m="http://schemas.openxmlformats.org/officeDocument/2006/math">
                    <m:oMathParaPr>
                      <m:jc m:val="centerGroup"/>
                    </m:oMathParaPr>
                    <m:oMath xmlns:m="http://schemas.openxmlformats.org/officeDocument/2006/math">
                      <m:r>
                        <a:rPr lang="pt-BR" b="0" i="1" smtClean="0">
                          <a:latin typeface="Cambria Math"/>
                        </a:rPr>
                        <m:t>−</m:t>
                      </m:r>
                      <m:sSub>
                        <m:sSubPr>
                          <m:ctrlPr>
                            <a:rPr lang="pt-BR" i="1">
                              <a:latin typeface="Cambria Math"/>
                            </a:rPr>
                          </m:ctrlPr>
                        </m:sSubPr>
                        <m:e>
                          <m:r>
                            <a:rPr lang="pt-BR" i="1">
                              <a:latin typeface="Cambria Math"/>
                            </a:rPr>
                            <m:t>𝑥</m:t>
                          </m:r>
                        </m:e>
                        <m:sub>
                          <m:r>
                            <a:rPr lang="pt-BR" i="1">
                              <a:latin typeface="Cambria Math"/>
                            </a:rPr>
                            <m:t>𝐴𝐶</m:t>
                          </m:r>
                        </m:sub>
                      </m:sSub>
                      <m:r>
                        <a:rPr lang="pt-BR" b="0" i="1" smtClean="0">
                          <a:latin typeface="Cambria Math"/>
                        </a:rPr>
                        <m:t>−</m:t>
                      </m:r>
                      <m:sSub>
                        <m:sSubPr>
                          <m:ctrlPr>
                            <a:rPr lang="pt-BR" i="1">
                              <a:latin typeface="Cambria Math"/>
                            </a:rPr>
                          </m:ctrlPr>
                        </m:sSubPr>
                        <m:e>
                          <m:r>
                            <a:rPr lang="pt-BR" i="1">
                              <a:latin typeface="Cambria Math"/>
                            </a:rPr>
                            <m:t>𝑥</m:t>
                          </m:r>
                        </m:e>
                        <m:sub>
                          <m:r>
                            <a:rPr lang="pt-BR" i="1">
                              <a:latin typeface="Cambria Math"/>
                            </a:rPr>
                            <m:t>𝐵𝐶</m:t>
                          </m:r>
                        </m:sub>
                      </m:sSub>
                      <m:r>
                        <a:rPr lang="pt-BR" i="1">
                          <a:latin typeface="Cambria Math"/>
                        </a:rPr>
                        <m:t>+</m:t>
                      </m:r>
                      <m:sSub>
                        <m:sSubPr>
                          <m:ctrlPr>
                            <a:rPr lang="pt-BR" i="1">
                              <a:latin typeface="Cambria Math"/>
                            </a:rPr>
                          </m:ctrlPr>
                        </m:sSubPr>
                        <m:e>
                          <m:r>
                            <a:rPr lang="pt-BR" i="1">
                              <a:latin typeface="Cambria Math"/>
                            </a:rPr>
                            <m:t>𝑥</m:t>
                          </m:r>
                        </m:e>
                        <m:sub>
                          <m:r>
                            <a:rPr lang="pt-BR" i="1">
                              <a:latin typeface="Cambria Math"/>
                            </a:rPr>
                            <m:t>𝐶𝐸</m:t>
                          </m:r>
                        </m:sub>
                      </m:sSub>
                      <m:r>
                        <a:rPr lang="pt-BR" b="0" i="0" smtClean="0">
                          <a:latin typeface="Cambria Math"/>
                        </a:rPr>
                        <m:t>=0</m:t>
                      </m:r>
                    </m:oMath>
                  </m:oMathPara>
                </a14:m>
                <a:endParaRPr lang="pt-BR" b="0" dirty="0" smtClean="0"/>
              </a:p>
              <a:p>
                <a:pPr marL="0" indent="0">
                  <a:buNone/>
                </a:pPr>
                <a14:m>
                  <m:oMathPara xmlns:m="http://schemas.openxmlformats.org/officeDocument/2006/math">
                    <m:oMathParaPr>
                      <m:jc m:val="centerGroup"/>
                    </m:oMathParaPr>
                    <m:oMath xmlns:m="http://schemas.openxmlformats.org/officeDocument/2006/math">
                      <m:r>
                        <a:rPr lang="pt-BR" b="0" i="1" smtClean="0">
                          <a:latin typeface="Cambria Math"/>
                        </a:rPr>
                        <m:t>−</m:t>
                      </m:r>
                      <m:sSub>
                        <m:sSubPr>
                          <m:ctrlPr>
                            <a:rPr lang="pt-BR" i="1">
                              <a:latin typeface="Cambria Math"/>
                            </a:rPr>
                          </m:ctrlPr>
                        </m:sSubPr>
                        <m:e>
                          <m:r>
                            <a:rPr lang="pt-BR" i="1">
                              <a:latin typeface="Cambria Math"/>
                            </a:rPr>
                            <m:t>𝑥</m:t>
                          </m:r>
                        </m:e>
                        <m:sub>
                          <m:r>
                            <a:rPr lang="pt-BR" i="1">
                              <a:latin typeface="Cambria Math"/>
                            </a:rPr>
                            <m:t>𝐴𝐷</m:t>
                          </m:r>
                        </m:sub>
                      </m:sSub>
                      <m:r>
                        <a:rPr lang="pt-BR" i="1">
                          <a:latin typeface="Cambria Math"/>
                        </a:rPr>
                        <m:t>+</m:t>
                      </m:r>
                      <m:sSub>
                        <m:sSubPr>
                          <m:ctrlPr>
                            <a:rPr lang="pt-BR" i="1">
                              <a:latin typeface="Cambria Math"/>
                            </a:rPr>
                          </m:ctrlPr>
                        </m:sSubPr>
                        <m:e>
                          <m:r>
                            <a:rPr lang="pt-BR" i="1">
                              <a:latin typeface="Cambria Math"/>
                            </a:rPr>
                            <m:t>𝑥</m:t>
                          </m:r>
                        </m:e>
                        <m:sub>
                          <m:r>
                            <a:rPr lang="pt-BR" i="1">
                              <a:latin typeface="Cambria Math"/>
                            </a:rPr>
                            <m:t>𝐷𝐸</m:t>
                          </m:r>
                        </m:sub>
                      </m:sSub>
                      <m:r>
                        <a:rPr lang="pt-BR" b="0" i="1" smtClean="0">
                          <a:latin typeface="Cambria Math"/>
                        </a:rPr>
                        <m:t>−</m:t>
                      </m:r>
                      <m:sSub>
                        <m:sSubPr>
                          <m:ctrlPr>
                            <a:rPr lang="pt-BR" i="1">
                              <a:latin typeface="Cambria Math"/>
                            </a:rPr>
                          </m:ctrlPr>
                        </m:sSubPr>
                        <m:e>
                          <m:r>
                            <a:rPr lang="pt-BR" i="1">
                              <a:latin typeface="Cambria Math"/>
                            </a:rPr>
                            <m:t>𝑥</m:t>
                          </m:r>
                        </m:e>
                        <m:sub>
                          <m:r>
                            <a:rPr lang="pt-BR" i="1">
                              <a:latin typeface="Cambria Math"/>
                            </a:rPr>
                            <m:t>𝐸𝐷</m:t>
                          </m:r>
                        </m:sub>
                      </m:sSub>
                      <m:r>
                        <a:rPr lang="pt-BR" b="0" i="1" smtClean="0">
                          <a:latin typeface="Cambria Math"/>
                        </a:rPr>
                        <m:t>=−30</m:t>
                      </m:r>
                    </m:oMath>
                  </m:oMathPara>
                </a14:m>
                <a:endParaRPr lang="pt-BR" b="0" dirty="0" smtClean="0"/>
              </a:p>
              <a:p>
                <a:pPr marL="0" indent="0">
                  <a:buNone/>
                </a:pPr>
                <a14:m>
                  <m:oMathPara xmlns:m="http://schemas.openxmlformats.org/officeDocument/2006/math">
                    <m:oMathParaPr>
                      <m:jc m:val="centerGroup"/>
                    </m:oMathParaPr>
                    <m:oMath xmlns:m="http://schemas.openxmlformats.org/officeDocument/2006/math">
                      <m:r>
                        <a:rPr lang="pt-BR" b="0" i="1" smtClean="0">
                          <a:latin typeface="Cambria Math"/>
                        </a:rPr>
                        <m:t>−</m:t>
                      </m:r>
                      <m:sSub>
                        <m:sSubPr>
                          <m:ctrlPr>
                            <a:rPr lang="pt-BR" i="1">
                              <a:latin typeface="Cambria Math"/>
                            </a:rPr>
                          </m:ctrlPr>
                        </m:sSubPr>
                        <m:e>
                          <m:r>
                            <a:rPr lang="pt-BR" i="1">
                              <a:latin typeface="Cambria Math"/>
                            </a:rPr>
                            <m:t>𝑥</m:t>
                          </m:r>
                        </m:e>
                        <m:sub>
                          <m:r>
                            <a:rPr lang="pt-BR" i="1">
                              <a:latin typeface="Cambria Math"/>
                            </a:rPr>
                            <m:t>𝐶𝐸</m:t>
                          </m:r>
                        </m:sub>
                      </m:sSub>
                      <m:r>
                        <a:rPr lang="pt-BR" b="0" i="1" smtClean="0">
                          <a:latin typeface="Cambria Math"/>
                        </a:rPr>
                        <m:t>−</m:t>
                      </m:r>
                      <m:sSub>
                        <m:sSubPr>
                          <m:ctrlPr>
                            <a:rPr lang="pt-BR" i="1">
                              <a:latin typeface="Cambria Math"/>
                            </a:rPr>
                          </m:ctrlPr>
                        </m:sSubPr>
                        <m:e>
                          <m:r>
                            <a:rPr lang="pt-BR" i="1">
                              <a:latin typeface="Cambria Math"/>
                            </a:rPr>
                            <m:t>𝑥</m:t>
                          </m:r>
                        </m:e>
                        <m:sub>
                          <m:r>
                            <a:rPr lang="pt-BR" i="1">
                              <a:latin typeface="Cambria Math"/>
                            </a:rPr>
                            <m:t>𝐷𝐸</m:t>
                          </m:r>
                        </m:sub>
                      </m:sSub>
                      <m:r>
                        <a:rPr lang="pt-BR" i="1">
                          <a:latin typeface="Cambria Math"/>
                        </a:rPr>
                        <m:t>+</m:t>
                      </m:r>
                      <m:sSub>
                        <m:sSubPr>
                          <m:ctrlPr>
                            <a:rPr lang="pt-BR" i="1">
                              <a:latin typeface="Cambria Math"/>
                            </a:rPr>
                          </m:ctrlPr>
                        </m:sSubPr>
                        <m:e>
                          <m:r>
                            <a:rPr lang="pt-BR" i="1">
                              <a:latin typeface="Cambria Math"/>
                            </a:rPr>
                            <m:t>𝑥</m:t>
                          </m:r>
                        </m:e>
                        <m:sub>
                          <m:r>
                            <a:rPr lang="pt-BR" i="1">
                              <a:latin typeface="Cambria Math"/>
                            </a:rPr>
                            <m:t>𝐸𝐷</m:t>
                          </m:r>
                        </m:sub>
                      </m:sSub>
                      <m:r>
                        <a:rPr lang="pt-BR" b="0" i="1" smtClean="0">
                          <a:latin typeface="Cambria Math"/>
                        </a:rPr>
                        <m:t>=−60</m:t>
                      </m:r>
                    </m:oMath>
                  </m:oMathPara>
                </a14:m>
                <a:endParaRPr lang="pt-BR" b="0" dirty="0" smtClean="0"/>
              </a:p>
              <a:p>
                <a:pPr marL="0" indent="0">
                  <a:buNone/>
                </a:pPr>
                <a14:m>
                  <m:oMathPara xmlns:m="http://schemas.openxmlformats.org/officeDocument/2006/math">
                    <m:oMathParaPr>
                      <m:jc m:val="centerGroup"/>
                    </m:oMathParaPr>
                    <m:oMath xmlns:m="http://schemas.openxmlformats.org/officeDocument/2006/math">
                      <m:sSub>
                        <m:sSubPr>
                          <m:ctrlPr>
                            <a:rPr lang="pt-BR" b="0" i="1" smtClean="0">
                              <a:latin typeface="Cambria Math"/>
                            </a:rPr>
                          </m:ctrlPr>
                        </m:sSubPr>
                        <m:e>
                          <m:r>
                            <a:rPr lang="pt-BR" b="0" i="1" smtClean="0">
                              <a:latin typeface="Cambria Math"/>
                            </a:rPr>
                            <m:t>𝑥</m:t>
                          </m:r>
                        </m:e>
                        <m:sub>
                          <m:r>
                            <a:rPr lang="pt-BR" b="0" i="1" smtClean="0">
                              <a:latin typeface="Cambria Math"/>
                            </a:rPr>
                            <m:t>𝐴𝐵</m:t>
                          </m:r>
                        </m:sub>
                      </m:sSub>
                      <m:r>
                        <a:rPr lang="pt-BR" b="0" i="1" smtClean="0">
                          <a:latin typeface="Cambria Math"/>
                          <a:ea typeface="Cambria Math"/>
                        </a:rPr>
                        <m:t>≤10,</m:t>
                      </m:r>
                      <m:sSub>
                        <m:sSubPr>
                          <m:ctrlPr>
                            <a:rPr lang="pt-BR" b="0" i="1" smtClean="0">
                              <a:latin typeface="Cambria Math"/>
                              <a:ea typeface="Cambria Math"/>
                            </a:rPr>
                          </m:ctrlPr>
                        </m:sSubPr>
                        <m:e>
                          <m:r>
                            <a:rPr lang="pt-BR" b="0" i="1" smtClean="0">
                              <a:latin typeface="Cambria Math"/>
                              <a:ea typeface="Cambria Math"/>
                            </a:rPr>
                            <m:t>      </m:t>
                          </m:r>
                          <m:r>
                            <a:rPr lang="pt-BR" b="0" i="1" smtClean="0">
                              <a:latin typeface="Cambria Math"/>
                              <a:ea typeface="Cambria Math"/>
                            </a:rPr>
                            <m:t>𝑥</m:t>
                          </m:r>
                        </m:e>
                        <m:sub>
                          <m:r>
                            <a:rPr lang="pt-BR" b="0" i="1" smtClean="0">
                              <a:latin typeface="Cambria Math"/>
                              <a:ea typeface="Cambria Math"/>
                            </a:rPr>
                            <m:t>𝐶𝐸</m:t>
                          </m:r>
                        </m:sub>
                      </m:sSub>
                      <m:r>
                        <a:rPr lang="pt-BR" b="0" i="1" smtClean="0">
                          <a:latin typeface="Cambria Math"/>
                          <a:ea typeface="Cambria Math"/>
                        </a:rPr>
                        <m:t>≤80, ∀</m:t>
                      </m:r>
                      <m:sSub>
                        <m:sSubPr>
                          <m:ctrlPr>
                            <a:rPr lang="pt-BR" b="0" i="1" smtClean="0">
                              <a:latin typeface="Cambria Math"/>
                              <a:ea typeface="Cambria Math"/>
                            </a:rPr>
                          </m:ctrlPr>
                        </m:sSubPr>
                        <m:e>
                          <m:r>
                            <a:rPr lang="pt-BR" b="0" i="1" smtClean="0">
                              <a:latin typeface="Cambria Math"/>
                              <a:ea typeface="Cambria Math"/>
                            </a:rPr>
                            <m:t>𝑥</m:t>
                          </m:r>
                        </m:e>
                        <m:sub>
                          <m:r>
                            <a:rPr lang="pt-BR" b="0" i="1" smtClean="0">
                              <a:latin typeface="Cambria Math"/>
                              <a:ea typeface="Cambria Math"/>
                            </a:rPr>
                            <m:t>𝑖𝑗</m:t>
                          </m:r>
                        </m:sub>
                      </m:sSub>
                      <m:r>
                        <a:rPr lang="pt-BR" b="0" i="1" smtClean="0">
                          <a:latin typeface="Cambria Math"/>
                          <a:ea typeface="Cambria Math"/>
                        </a:rPr>
                        <m:t>≥0</m:t>
                      </m:r>
                    </m:oMath>
                  </m:oMathPara>
                </a14:m>
                <a:endParaRPr lang="pt-BR" b="0" dirty="0" smtClean="0"/>
              </a:p>
              <a:p>
                <a:pPr marL="0" indent="0">
                  <a:buNone/>
                </a:pPr>
                <a:endParaRPr lang="pt-BR" b="0" dirty="0" smtClean="0"/>
              </a:p>
              <a:p>
                <a:pPr marL="0" indent="0">
                  <a:buNone/>
                </a:pPr>
                <a:endParaRPr lang="pt-BR" dirty="0"/>
              </a:p>
            </p:txBody>
          </p:sp>
        </mc:Choice>
        <mc:Fallback xmlns="">
          <p:sp>
            <p:nvSpPr>
              <p:cNvPr id="3" name="Espaço Reservado para Conteúdo 2"/>
              <p:cNvSpPr>
                <a:spLocks noGrp="1" noRot="1" noChangeAspect="1" noMove="1" noResize="1" noEditPoints="1" noAdjustHandles="1" noChangeArrowheads="1" noChangeShapeType="1" noTextEdit="1"/>
              </p:cNvSpPr>
              <p:nvPr>
                <p:ph idx="1"/>
              </p:nvPr>
            </p:nvSpPr>
            <p:spPr>
              <a:xfrm>
                <a:off x="457200" y="1052736"/>
                <a:ext cx="8229600" cy="5184576"/>
              </a:xfrm>
              <a:blipFill rotWithShape="1">
                <a:blip r:embed="rId2"/>
                <a:stretch>
                  <a:fillRect l="-1852" t="-1412"/>
                </a:stretch>
              </a:blipFill>
            </p:spPr>
            <p:txBody>
              <a:bodyPr/>
              <a:lstStyle/>
              <a:p>
                <a:r>
                  <a:rPr lang="pt-BR">
                    <a:noFill/>
                  </a:rPr>
                  <a:t> </a:t>
                </a:r>
              </a:p>
            </p:txBody>
          </p:sp>
        </mc:Fallback>
      </mc:AlternateContent>
    </p:spTree>
    <p:extLst>
      <p:ext uri="{BB962C8B-B14F-4D97-AF65-F5344CB8AC3E}">
        <p14:creationId xmlns:p14="http://schemas.microsoft.com/office/powerpoint/2010/main" val="34684033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Fluxo de Custo Mínimo: Propriedades</a:t>
            </a:r>
            <a:endParaRPr lang="pt-BR" dirty="0"/>
          </a:p>
        </p:txBody>
      </p:sp>
      <mc:AlternateContent xmlns:mc="http://schemas.openxmlformats.org/markup-compatibility/2006" xmlns:a14="http://schemas.microsoft.com/office/drawing/2010/main">
        <mc:Choice Requires="a14">
          <p:sp>
            <p:nvSpPr>
              <p:cNvPr id="3" name="Espaço Reservado para Conteúdo 2"/>
              <p:cNvSpPr>
                <a:spLocks noGrp="1"/>
              </p:cNvSpPr>
              <p:nvPr>
                <p:ph idx="1"/>
              </p:nvPr>
            </p:nvSpPr>
            <p:spPr/>
            <p:txBody>
              <a:bodyPr>
                <a:normAutofit/>
              </a:bodyPr>
              <a:lstStyle/>
              <a:p>
                <a:r>
                  <a:rPr lang="pt-BR" b="1" dirty="0" smtClean="0"/>
                  <a:t>Propriedades de Soluções Viáveis: </a:t>
                </a:r>
                <a:r>
                  <a:rPr lang="pt-BR" dirty="0" smtClean="0"/>
                  <a:t>uma condição necessária para que um problema do fluxo de custo mínimo ter qualquer solução viável é que </a:t>
                </a:r>
                <a14:m>
                  <m:oMath xmlns:m="http://schemas.openxmlformats.org/officeDocument/2006/math">
                    <m:nary>
                      <m:naryPr>
                        <m:chr m:val="∑"/>
                        <m:ctrlPr>
                          <a:rPr lang="pt-BR" i="1">
                            <a:latin typeface="Cambria Math"/>
                          </a:rPr>
                        </m:ctrlPr>
                      </m:naryPr>
                      <m:sub>
                        <m:r>
                          <m:rPr>
                            <m:brk m:alnAt="23"/>
                          </m:rPr>
                          <a:rPr lang="pt-BR" i="1">
                            <a:latin typeface="Cambria Math"/>
                          </a:rPr>
                          <m:t>𝑖</m:t>
                        </m:r>
                        <m:r>
                          <a:rPr lang="pt-BR" i="1">
                            <a:latin typeface="Cambria Math"/>
                          </a:rPr>
                          <m:t>=1</m:t>
                        </m:r>
                      </m:sub>
                      <m:sup>
                        <m:r>
                          <a:rPr lang="pt-BR" i="1">
                            <a:latin typeface="Cambria Math"/>
                          </a:rPr>
                          <m:t>𝑛</m:t>
                        </m:r>
                      </m:sup>
                      <m:e>
                        <m:sSub>
                          <m:sSubPr>
                            <m:ctrlPr>
                              <a:rPr lang="pt-BR" i="1">
                                <a:latin typeface="Cambria Math"/>
                              </a:rPr>
                            </m:ctrlPr>
                          </m:sSubPr>
                          <m:e>
                            <m:r>
                              <a:rPr lang="pt-BR" i="1">
                                <a:latin typeface="Cambria Math"/>
                              </a:rPr>
                              <m:t>𝑏</m:t>
                            </m:r>
                          </m:e>
                          <m:sub>
                            <m:r>
                              <a:rPr lang="pt-BR" i="1">
                                <a:latin typeface="Cambria Math"/>
                              </a:rPr>
                              <m:t>𝑖</m:t>
                            </m:r>
                          </m:sub>
                        </m:sSub>
                        <m:r>
                          <a:rPr lang="pt-BR" i="1">
                            <a:latin typeface="Cambria Math"/>
                          </a:rPr>
                          <m:t>=0.</m:t>
                        </m:r>
                      </m:e>
                    </m:nary>
                  </m:oMath>
                </a14:m>
                <a:r>
                  <a:rPr lang="pt-BR" dirty="0"/>
                  <a:t> </a:t>
                </a:r>
              </a:p>
              <a:p>
                <a:endParaRPr lang="pt-BR" dirty="0"/>
              </a:p>
              <a:p>
                <a:r>
                  <a:rPr lang="pt-BR" b="1" dirty="0" smtClean="0"/>
                  <a:t>Propriedade das Soluções Inteiras: </a:t>
                </a:r>
                <a:r>
                  <a:rPr lang="pt-BR" dirty="0" smtClean="0"/>
                  <a:t>Se b</a:t>
                </a:r>
                <a:r>
                  <a:rPr lang="pt-BR" baseline="-25000" dirty="0" smtClean="0"/>
                  <a:t>i</a:t>
                </a:r>
                <a:r>
                  <a:rPr lang="pt-BR" dirty="0" smtClean="0"/>
                  <a:t> e </a:t>
                </a:r>
                <a:r>
                  <a:rPr lang="pt-BR" dirty="0" err="1" smtClean="0"/>
                  <a:t>u</a:t>
                </a:r>
                <a:r>
                  <a:rPr lang="pt-BR" baseline="-25000" dirty="0" err="1" smtClean="0"/>
                  <a:t>ij</a:t>
                </a:r>
                <a:r>
                  <a:rPr lang="pt-BR" dirty="0" smtClean="0"/>
                  <a:t> são valores inteiros, todas as V.B. em cada uma das SBV também são inteiras.</a:t>
                </a:r>
              </a:p>
              <a:p>
                <a:pPr marL="0" indent="0">
                  <a:buNone/>
                </a:pPr>
                <a:endParaRPr lang="pt-BR" dirty="0"/>
              </a:p>
              <a:p>
                <a:pPr marL="0" indent="0">
                  <a:buNone/>
                </a:pPr>
                <a:endParaRPr lang="pt-BR" dirty="0"/>
              </a:p>
            </p:txBody>
          </p:sp>
        </mc:Choice>
        <mc:Fallback xmlns="">
          <p:sp>
            <p:nvSpPr>
              <p:cNvPr id="3" name="Espaço Reservado para Conteúdo 2"/>
              <p:cNvSpPr>
                <a:spLocks noGrp="1" noRot="1" noChangeAspect="1" noMove="1" noResize="1" noEditPoints="1" noAdjustHandles="1" noChangeArrowheads="1" noChangeShapeType="1" noTextEdit="1"/>
              </p:cNvSpPr>
              <p:nvPr>
                <p:ph idx="1"/>
              </p:nvPr>
            </p:nvSpPr>
            <p:spPr>
              <a:blipFill rotWithShape="1">
                <a:blip r:embed="rId2"/>
                <a:stretch>
                  <a:fillRect l="-1630" t="-1752" r="-2889"/>
                </a:stretch>
              </a:blipFill>
            </p:spPr>
            <p:txBody>
              <a:bodyPr/>
              <a:lstStyle/>
              <a:p>
                <a:r>
                  <a:rPr lang="pt-BR">
                    <a:noFill/>
                  </a:rPr>
                  <a:t> </a:t>
                </a:r>
              </a:p>
            </p:txBody>
          </p:sp>
        </mc:Fallback>
      </mc:AlternateContent>
    </p:spTree>
    <p:extLst>
      <p:ext uri="{BB962C8B-B14F-4D97-AF65-F5344CB8AC3E}">
        <p14:creationId xmlns:p14="http://schemas.microsoft.com/office/powerpoint/2010/main" val="7102064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Definição</a:t>
            </a:r>
            <a:endParaRPr lang="pt-BR" b="1" dirty="0"/>
          </a:p>
        </p:txBody>
      </p:sp>
      <p:sp>
        <p:nvSpPr>
          <p:cNvPr id="3" name="Espaço Reservado para Conteúdo 2"/>
          <p:cNvSpPr>
            <a:spLocks noGrp="1"/>
          </p:cNvSpPr>
          <p:nvPr>
            <p:ph idx="1"/>
          </p:nvPr>
        </p:nvSpPr>
        <p:spPr/>
        <p:txBody>
          <a:bodyPr/>
          <a:lstStyle/>
          <a:p>
            <a:r>
              <a:rPr lang="pt-BR" dirty="0" smtClean="0"/>
              <a:t>Uma </a:t>
            </a:r>
            <a:r>
              <a:rPr lang="pt-BR" b="1" dirty="0" smtClean="0"/>
              <a:t>rede</a:t>
            </a:r>
            <a:r>
              <a:rPr lang="pt-BR" dirty="0" smtClean="0"/>
              <a:t> é formada por um conjunto de elementos (pessoas, objetos, etc.) que estão interligados de alguma forma (trocando informação, compartilhando recursos, </a:t>
            </a:r>
            <a:r>
              <a:rPr lang="pt-BR" dirty="0" err="1" smtClean="0"/>
              <a:t>etc</a:t>
            </a:r>
            <a:r>
              <a:rPr lang="pt-BR" dirty="0" smtClean="0"/>
              <a:t>).</a:t>
            </a:r>
          </a:p>
          <a:p>
            <a:pPr marL="0" indent="0">
              <a:buNone/>
            </a:pPr>
            <a:endParaRPr lang="pt-BR" dirty="0" smtClean="0"/>
          </a:p>
          <a:p>
            <a:r>
              <a:rPr lang="pt-BR" dirty="0" smtClean="0"/>
              <a:t>Uma </a:t>
            </a:r>
            <a:r>
              <a:rPr lang="pt-BR" b="1" dirty="0" smtClean="0"/>
              <a:t>rede</a:t>
            </a:r>
            <a:r>
              <a:rPr lang="pt-BR" dirty="0" smtClean="0"/>
              <a:t> é um grafo cujas arestas têm valores associados.</a:t>
            </a:r>
          </a:p>
          <a:p>
            <a:pPr marL="0" indent="0">
              <a:buNone/>
            </a:pPr>
            <a:endParaRPr lang="pt-BR" dirty="0"/>
          </a:p>
        </p:txBody>
      </p:sp>
    </p:spTree>
    <p:extLst>
      <p:ext uri="{BB962C8B-B14F-4D97-AF65-F5344CB8AC3E}">
        <p14:creationId xmlns:p14="http://schemas.microsoft.com/office/powerpoint/2010/main" val="14692538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Método Simplex de Rede</a:t>
            </a:r>
            <a:endParaRPr lang="pt-BR" dirty="0"/>
          </a:p>
        </p:txBody>
      </p:sp>
      <p:sp>
        <p:nvSpPr>
          <p:cNvPr id="3" name="Espaço Reservado para Conteúdo 2"/>
          <p:cNvSpPr>
            <a:spLocks noGrp="1"/>
          </p:cNvSpPr>
          <p:nvPr>
            <p:ph idx="1"/>
          </p:nvPr>
        </p:nvSpPr>
        <p:spPr/>
        <p:txBody>
          <a:bodyPr>
            <a:normAutofit/>
          </a:bodyPr>
          <a:lstStyle/>
          <a:p>
            <a:pPr marL="0" indent="0">
              <a:buNone/>
            </a:pPr>
            <a:r>
              <a:rPr lang="pt-BR" b="1" u="sng" dirty="0" smtClean="0"/>
              <a:t>Técnica do limite superior</a:t>
            </a:r>
          </a:p>
          <a:p>
            <a:r>
              <a:rPr lang="pt-BR" dirty="0" smtClean="0"/>
              <a:t>Como lidar com restrições do tipo </a:t>
            </a:r>
            <a:r>
              <a:rPr lang="pt-BR" dirty="0" err="1" smtClean="0"/>
              <a:t>x</a:t>
            </a:r>
            <a:r>
              <a:rPr lang="pt-BR" baseline="-25000" dirty="0" err="1" smtClean="0"/>
              <a:t>ij</a:t>
            </a:r>
            <a:r>
              <a:rPr lang="pt-BR" dirty="0" smtClean="0"/>
              <a:t> </a:t>
            </a:r>
            <a:r>
              <a:rPr lang="pt-BR" dirty="0" smtClean="0">
                <a:sym typeface="Symbol"/>
              </a:rPr>
              <a:t> </a:t>
            </a:r>
            <a:r>
              <a:rPr lang="pt-BR" dirty="0" err="1" smtClean="0">
                <a:sym typeface="Symbol"/>
              </a:rPr>
              <a:t>u</a:t>
            </a:r>
            <a:r>
              <a:rPr lang="pt-BR" baseline="-25000" dirty="0" err="1"/>
              <a:t>ij</a:t>
            </a:r>
            <a:r>
              <a:rPr lang="pt-BR" dirty="0" smtClean="0">
                <a:sym typeface="Symbol"/>
              </a:rPr>
              <a:t>?</a:t>
            </a:r>
          </a:p>
          <a:p>
            <a:r>
              <a:rPr lang="pt-BR" dirty="0" smtClean="0">
                <a:sym typeface="Symbol"/>
              </a:rPr>
              <a:t>Seja </a:t>
            </a:r>
            <a:r>
              <a:rPr lang="pt-BR" dirty="0" err="1" smtClean="0">
                <a:sym typeface="Symbol"/>
              </a:rPr>
              <a:t>x</a:t>
            </a:r>
            <a:r>
              <a:rPr lang="pt-BR" baseline="-25000" dirty="0" err="1"/>
              <a:t>ij</a:t>
            </a:r>
            <a:r>
              <a:rPr lang="pt-BR" dirty="0" smtClean="0">
                <a:sym typeface="Symbol"/>
              </a:rPr>
              <a:t> a variável que deve sair da base em alguma iteração do simplex de rede.</a:t>
            </a:r>
          </a:p>
          <a:p>
            <a:r>
              <a:rPr lang="pt-BR" dirty="0" smtClean="0">
                <a:sym typeface="Symbol"/>
              </a:rPr>
              <a:t>Se ao sair da base </a:t>
            </a:r>
            <a:r>
              <a:rPr lang="pt-BR" dirty="0" err="1" smtClean="0">
                <a:sym typeface="Symbol"/>
              </a:rPr>
              <a:t>x</a:t>
            </a:r>
            <a:r>
              <a:rPr lang="pt-BR" baseline="-25000" dirty="0" err="1"/>
              <a:t>ij</a:t>
            </a:r>
            <a:r>
              <a:rPr lang="pt-BR" dirty="0" smtClean="0">
                <a:sym typeface="Symbol"/>
              </a:rPr>
              <a:t> atinge seu limite superior, ou seja, </a:t>
            </a:r>
            <a:r>
              <a:rPr lang="pt-BR" dirty="0" err="1" smtClean="0">
                <a:sym typeface="Symbol"/>
              </a:rPr>
              <a:t>x</a:t>
            </a:r>
            <a:r>
              <a:rPr lang="pt-BR" baseline="-25000" dirty="0" err="1"/>
              <a:t>ij</a:t>
            </a:r>
            <a:r>
              <a:rPr lang="pt-BR" dirty="0" smtClean="0">
                <a:sym typeface="Symbol"/>
              </a:rPr>
              <a:t> = </a:t>
            </a:r>
            <a:r>
              <a:rPr lang="pt-BR" dirty="0" err="1" smtClean="0">
                <a:sym typeface="Symbol"/>
              </a:rPr>
              <a:t>u</a:t>
            </a:r>
            <a:r>
              <a:rPr lang="pt-BR" baseline="-25000" dirty="0" err="1"/>
              <a:t>ij</a:t>
            </a:r>
            <a:r>
              <a:rPr lang="pt-BR" dirty="0" smtClean="0">
                <a:sym typeface="Symbol"/>
              </a:rPr>
              <a:t>, ela deve ser substituída por </a:t>
            </a:r>
            <a:r>
              <a:rPr lang="pt-BR" dirty="0" err="1" smtClean="0">
                <a:sym typeface="Symbol"/>
              </a:rPr>
              <a:t>x</a:t>
            </a:r>
            <a:r>
              <a:rPr lang="pt-BR" baseline="-25000" dirty="0" err="1"/>
              <a:t>ij</a:t>
            </a:r>
            <a:r>
              <a:rPr lang="pt-BR" dirty="0" smtClean="0">
                <a:sym typeface="Symbol"/>
              </a:rPr>
              <a:t>  = </a:t>
            </a:r>
            <a:r>
              <a:rPr lang="pt-BR" dirty="0" err="1" smtClean="0">
                <a:sym typeface="Symbol"/>
              </a:rPr>
              <a:t>u</a:t>
            </a:r>
            <a:r>
              <a:rPr lang="pt-BR" baseline="-25000" dirty="0" err="1"/>
              <a:t>ij</a:t>
            </a:r>
            <a:r>
              <a:rPr lang="pt-BR" dirty="0" smtClean="0">
                <a:sym typeface="Symbol"/>
              </a:rPr>
              <a:t> – </a:t>
            </a:r>
            <a:r>
              <a:rPr lang="pt-BR" dirty="0" err="1" smtClean="0">
                <a:sym typeface="Symbol"/>
              </a:rPr>
              <a:t>y</a:t>
            </a:r>
            <a:r>
              <a:rPr lang="pt-BR" baseline="-25000" dirty="0" err="1"/>
              <a:t>ij</a:t>
            </a:r>
            <a:r>
              <a:rPr lang="pt-BR" dirty="0" smtClean="0">
                <a:sym typeface="Symbol"/>
              </a:rPr>
              <a:t>, de modo que </a:t>
            </a:r>
            <a:r>
              <a:rPr lang="pt-BR" dirty="0" err="1" smtClean="0">
                <a:sym typeface="Symbol"/>
              </a:rPr>
              <a:t>y</a:t>
            </a:r>
            <a:r>
              <a:rPr lang="pt-BR" baseline="-25000" dirty="0" err="1" smtClean="0"/>
              <a:t>ij</a:t>
            </a:r>
            <a:r>
              <a:rPr lang="pt-BR" dirty="0" smtClean="0">
                <a:sym typeface="Symbol"/>
              </a:rPr>
              <a:t> = 0 se torna a VNB.</a:t>
            </a:r>
            <a:endParaRPr lang="pt-BR" dirty="0"/>
          </a:p>
        </p:txBody>
      </p:sp>
    </p:spTree>
    <p:extLst>
      <p:ext uri="{BB962C8B-B14F-4D97-AF65-F5344CB8AC3E}">
        <p14:creationId xmlns:p14="http://schemas.microsoft.com/office/powerpoint/2010/main" val="20543376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Método Simplex de Rede</a:t>
            </a:r>
            <a:endParaRPr lang="pt-BR" dirty="0"/>
          </a:p>
        </p:txBody>
      </p:sp>
      <p:sp>
        <p:nvSpPr>
          <p:cNvPr id="3" name="Espaço Reservado para Conteúdo 2"/>
          <p:cNvSpPr>
            <a:spLocks noGrp="1"/>
          </p:cNvSpPr>
          <p:nvPr>
            <p:ph idx="1"/>
          </p:nvPr>
        </p:nvSpPr>
        <p:spPr/>
        <p:txBody>
          <a:bodyPr>
            <a:normAutofit/>
          </a:bodyPr>
          <a:lstStyle/>
          <a:p>
            <a:r>
              <a:rPr lang="pt-BR" dirty="0" smtClean="0">
                <a:sym typeface="Symbol"/>
              </a:rPr>
              <a:t>Quando </a:t>
            </a:r>
            <a:r>
              <a:rPr lang="pt-BR" dirty="0" err="1" smtClean="0">
                <a:sym typeface="Symbol"/>
              </a:rPr>
              <a:t>x</a:t>
            </a:r>
            <a:r>
              <a:rPr lang="pt-BR" baseline="-25000" dirty="0" err="1"/>
              <a:t>ij</a:t>
            </a:r>
            <a:r>
              <a:rPr lang="pt-BR" dirty="0" smtClean="0">
                <a:sym typeface="Symbol"/>
              </a:rPr>
              <a:t> = </a:t>
            </a:r>
            <a:r>
              <a:rPr lang="pt-BR" dirty="0" err="1" smtClean="0">
                <a:sym typeface="Symbol"/>
              </a:rPr>
              <a:t>u</a:t>
            </a:r>
            <a:r>
              <a:rPr lang="pt-BR" baseline="-25000" dirty="0" err="1" smtClean="0"/>
              <a:t>ij</a:t>
            </a:r>
            <a:r>
              <a:rPr lang="pt-BR" dirty="0" smtClean="0">
                <a:sym typeface="Symbol"/>
              </a:rPr>
              <a:t> for substituído por </a:t>
            </a:r>
            <a:r>
              <a:rPr lang="pt-BR" dirty="0" err="1" smtClean="0">
                <a:sym typeface="Symbol"/>
              </a:rPr>
              <a:t>x</a:t>
            </a:r>
            <a:r>
              <a:rPr lang="pt-BR" baseline="-25000" dirty="0" err="1" smtClean="0"/>
              <a:t>ij</a:t>
            </a:r>
            <a:r>
              <a:rPr lang="pt-BR" dirty="0" smtClean="0">
                <a:sym typeface="Symbol"/>
              </a:rPr>
              <a:t>  = </a:t>
            </a:r>
            <a:r>
              <a:rPr lang="pt-BR" dirty="0" err="1" smtClean="0">
                <a:sym typeface="Symbol"/>
              </a:rPr>
              <a:t>u</a:t>
            </a:r>
            <a:r>
              <a:rPr lang="pt-BR" baseline="-25000" dirty="0" err="1"/>
              <a:t>ij</a:t>
            </a:r>
            <a:r>
              <a:rPr lang="pt-BR" dirty="0" smtClean="0">
                <a:sym typeface="Symbol"/>
              </a:rPr>
              <a:t> – </a:t>
            </a:r>
            <a:r>
              <a:rPr lang="pt-BR" dirty="0" err="1" smtClean="0">
                <a:sym typeface="Symbol"/>
              </a:rPr>
              <a:t>y</a:t>
            </a:r>
            <a:r>
              <a:rPr lang="pt-BR" baseline="-25000" dirty="0" err="1"/>
              <a:t>ij</a:t>
            </a:r>
            <a:r>
              <a:rPr lang="pt-BR" dirty="0" smtClean="0">
                <a:sym typeface="Symbol"/>
              </a:rPr>
              <a:t>, substitua o arco (i, j) pelo arco (j, i) com capacidade de arco </a:t>
            </a:r>
            <a:r>
              <a:rPr lang="pt-BR" dirty="0" err="1" smtClean="0">
                <a:sym typeface="Symbol"/>
              </a:rPr>
              <a:t>u</a:t>
            </a:r>
            <a:r>
              <a:rPr lang="pt-BR" baseline="-25000" dirty="0" err="1" smtClean="0"/>
              <a:t>ij</a:t>
            </a:r>
            <a:r>
              <a:rPr lang="pt-BR" dirty="0" smtClean="0">
                <a:sym typeface="Symbol"/>
              </a:rPr>
              <a:t> e custo unitário –</a:t>
            </a:r>
            <a:r>
              <a:rPr lang="pt-BR" dirty="0" err="1" smtClean="0">
                <a:sym typeface="Symbol"/>
              </a:rPr>
              <a:t>c</a:t>
            </a:r>
            <a:r>
              <a:rPr lang="pt-BR" baseline="-25000" dirty="0" err="1"/>
              <a:t>ij</a:t>
            </a:r>
            <a:r>
              <a:rPr lang="pt-BR" dirty="0" smtClean="0">
                <a:sym typeface="Symbol"/>
              </a:rPr>
              <a:t>. Além disso, diminua </a:t>
            </a:r>
            <a:r>
              <a:rPr lang="pt-BR" dirty="0" err="1" smtClean="0">
                <a:sym typeface="Symbol"/>
              </a:rPr>
              <a:t>u</a:t>
            </a:r>
            <a:r>
              <a:rPr lang="pt-BR" baseline="-25000" dirty="0" err="1" smtClean="0"/>
              <a:t>ij</a:t>
            </a:r>
            <a:r>
              <a:rPr lang="pt-BR" dirty="0" smtClean="0">
                <a:sym typeface="Symbol"/>
              </a:rPr>
              <a:t> unidades de b</a:t>
            </a:r>
            <a:r>
              <a:rPr lang="pt-BR" baseline="-25000" dirty="0" smtClean="0"/>
              <a:t>i</a:t>
            </a:r>
            <a:r>
              <a:rPr lang="pt-BR" dirty="0" smtClean="0">
                <a:sym typeface="Symbol"/>
              </a:rPr>
              <a:t> e aumente </a:t>
            </a:r>
            <a:r>
              <a:rPr lang="pt-BR" dirty="0" err="1" smtClean="0">
                <a:sym typeface="Symbol"/>
              </a:rPr>
              <a:t>u</a:t>
            </a:r>
            <a:r>
              <a:rPr lang="pt-BR" baseline="-25000" dirty="0" err="1" smtClean="0"/>
              <a:t>ij</a:t>
            </a:r>
            <a:r>
              <a:rPr lang="pt-BR" dirty="0" smtClean="0">
                <a:sym typeface="Symbol"/>
              </a:rPr>
              <a:t> unidades de </a:t>
            </a:r>
            <a:r>
              <a:rPr lang="pt-BR" dirty="0" err="1" smtClean="0">
                <a:sym typeface="Symbol"/>
              </a:rPr>
              <a:t>b</a:t>
            </a:r>
            <a:r>
              <a:rPr lang="pt-BR" baseline="-25000" dirty="0" err="1" smtClean="0"/>
              <a:t>j</a:t>
            </a:r>
            <a:r>
              <a:rPr lang="pt-BR" dirty="0" smtClean="0">
                <a:sym typeface="Symbol"/>
              </a:rPr>
              <a:t>.</a:t>
            </a:r>
            <a:endParaRPr lang="pt-BR" dirty="0"/>
          </a:p>
        </p:txBody>
      </p:sp>
    </p:spTree>
    <p:extLst>
      <p:ext uri="{BB962C8B-B14F-4D97-AF65-F5344CB8AC3E}">
        <p14:creationId xmlns:p14="http://schemas.microsoft.com/office/powerpoint/2010/main" val="414315127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Método Simplex de Rede</a:t>
            </a:r>
            <a:endParaRPr lang="pt-BR" dirty="0"/>
          </a:p>
        </p:txBody>
      </p:sp>
      <p:sp>
        <p:nvSpPr>
          <p:cNvPr id="3" name="Espaço Reservado para Conteúdo 2"/>
          <p:cNvSpPr>
            <a:spLocks noGrp="1"/>
          </p:cNvSpPr>
          <p:nvPr>
            <p:ph idx="1"/>
          </p:nvPr>
        </p:nvSpPr>
        <p:spPr/>
        <p:txBody>
          <a:bodyPr>
            <a:normAutofit/>
          </a:bodyPr>
          <a:lstStyle/>
          <a:p>
            <a:r>
              <a:rPr lang="pt-BR" dirty="0" smtClean="0"/>
              <a:t>Posteriormente, se </a:t>
            </a:r>
            <a:r>
              <a:rPr lang="pt-BR" dirty="0" err="1" smtClean="0"/>
              <a:t>y</a:t>
            </a:r>
            <a:r>
              <a:rPr lang="pt-BR" baseline="-25000" dirty="0" err="1" smtClean="0"/>
              <a:t>ij</a:t>
            </a:r>
            <a:r>
              <a:rPr lang="pt-BR" baseline="-25000" dirty="0" smtClean="0"/>
              <a:t> </a:t>
            </a:r>
            <a:r>
              <a:rPr lang="pt-BR" dirty="0" smtClean="0"/>
              <a:t>se tornar a VB  que sai por atingir seu limite superior, </a:t>
            </a:r>
            <a:r>
              <a:rPr lang="pt-BR" dirty="0" err="1" smtClean="0"/>
              <a:t>y</a:t>
            </a:r>
            <a:r>
              <a:rPr lang="pt-BR" baseline="-25000" dirty="0" err="1" smtClean="0"/>
              <a:t>ij</a:t>
            </a:r>
            <a:r>
              <a:rPr lang="pt-BR" baseline="-25000" dirty="0" smtClean="0"/>
              <a:t> </a:t>
            </a:r>
            <a:r>
              <a:rPr lang="pt-BR" dirty="0">
                <a:sym typeface="Symbol"/>
              </a:rPr>
              <a:t>=</a:t>
            </a:r>
            <a:r>
              <a:rPr lang="pt-BR" dirty="0" smtClean="0">
                <a:sym typeface="Symbol"/>
              </a:rPr>
              <a:t> </a:t>
            </a:r>
            <a:r>
              <a:rPr lang="pt-BR" dirty="0" err="1" smtClean="0">
                <a:sym typeface="Symbol"/>
              </a:rPr>
              <a:t>u</a:t>
            </a:r>
            <a:r>
              <a:rPr lang="pt-BR" baseline="-25000" dirty="0" err="1" smtClean="0"/>
              <a:t>ij</a:t>
            </a:r>
            <a:r>
              <a:rPr lang="pt-BR" dirty="0">
                <a:sym typeface="Symbol"/>
              </a:rPr>
              <a:t> </a:t>
            </a:r>
            <a:r>
              <a:rPr lang="pt-BR" dirty="0" smtClean="0">
                <a:sym typeface="Symbol"/>
              </a:rPr>
              <a:t> é substituído por </a:t>
            </a:r>
            <a:r>
              <a:rPr lang="pt-BR" dirty="0" err="1" smtClean="0">
                <a:sym typeface="Symbol"/>
              </a:rPr>
              <a:t>y</a:t>
            </a:r>
            <a:r>
              <a:rPr lang="pt-BR" baseline="-25000" dirty="0" err="1" smtClean="0"/>
              <a:t>ij</a:t>
            </a:r>
            <a:r>
              <a:rPr lang="pt-BR" dirty="0" smtClean="0">
                <a:sym typeface="Symbol"/>
              </a:rPr>
              <a:t>  = </a:t>
            </a:r>
            <a:r>
              <a:rPr lang="pt-BR" dirty="0" err="1" smtClean="0">
                <a:sym typeface="Symbol"/>
              </a:rPr>
              <a:t>u</a:t>
            </a:r>
            <a:r>
              <a:rPr lang="pt-BR" baseline="-25000" dirty="0" err="1"/>
              <a:t>ij</a:t>
            </a:r>
            <a:r>
              <a:rPr lang="pt-BR" dirty="0" smtClean="0">
                <a:sym typeface="Symbol"/>
              </a:rPr>
              <a:t> – </a:t>
            </a:r>
            <a:r>
              <a:rPr lang="pt-BR" dirty="0" err="1" smtClean="0">
                <a:sym typeface="Symbol"/>
              </a:rPr>
              <a:t>x</a:t>
            </a:r>
            <a:r>
              <a:rPr lang="pt-BR" baseline="-25000" dirty="0" err="1" smtClean="0"/>
              <a:t>ij</a:t>
            </a:r>
            <a:r>
              <a:rPr lang="pt-BR" dirty="0" smtClean="0">
                <a:sym typeface="Symbol"/>
              </a:rPr>
              <a:t>, com </a:t>
            </a:r>
            <a:r>
              <a:rPr lang="pt-BR" dirty="0" err="1" smtClean="0">
                <a:sym typeface="Symbol"/>
              </a:rPr>
              <a:t>x</a:t>
            </a:r>
            <a:r>
              <a:rPr lang="pt-BR" baseline="-25000" dirty="0" err="1" smtClean="0">
                <a:sym typeface="Symbol"/>
              </a:rPr>
              <a:t>ij</a:t>
            </a:r>
            <a:r>
              <a:rPr lang="pt-BR" dirty="0" smtClean="0">
                <a:sym typeface="Symbol"/>
              </a:rPr>
              <a:t> = 0 como nova VNB, de modo que o arco (j, i) é substituído pelo arco (i, j</a:t>
            </a:r>
            <a:r>
              <a:rPr lang="pt-BR" dirty="0">
                <a:sym typeface="Symbol"/>
              </a:rPr>
              <a:t>), com capacidade de arco </a:t>
            </a:r>
            <a:r>
              <a:rPr lang="pt-BR" dirty="0" err="1">
                <a:sym typeface="Symbol"/>
              </a:rPr>
              <a:t>u</a:t>
            </a:r>
            <a:r>
              <a:rPr lang="pt-BR" baseline="-25000" dirty="0" err="1"/>
              <a:t>ij</a:t>
            </a:r>
            <a:r>
              <a:rPr lang="pt-BR" dirty="0">
                <a:sym typeface="Symbol"/>
              </a:rPr>
              <a:t> e custo unitário </a:t>
            </a:r>
            <a:r>
              <a:rPr lang="pt-BR" dirty="0" err="1" smtClean="0">
                <a:sym typeface="Symbol"/>
              </a:rPr>
              <a:t>c</a:t>
            </a:r>
            <a:r>
              <a:rPr lang="pt-BR" baseline="-25000" dirty="0" err="1" smtClean="0"/>
              <a:t>ij</a:t>
            </a:r>
            <a:r>
              <a:rPr lang="pt-BR" dirty="0">
                <a:sym typeface="Symbol"/>
              </a:rPr>
              <a:t>. Além disso, diminua </a:t>
            </a:r>
            <a:r>
              <a:rPr lang="pt-BR" dirty="0" err="1">
                <a:sym typeface="Symbol"/>
              </a:rPr>
              <a:t>u</a:t>
            </a:r>
            <a:r>
              <a:rPr lang="pt-BR" baseline="-25000" dirty="0" err="1"/>
              <a:t>ij</a:t>
            </a:r>
            <a:r>
              <a:rPr lang="pt-BR" dirty="0">
                <a:sym typeface="Symbol"/>
              </a:rPr>
              <a:t> unidades de b</a:t>
            </a:r>
            <a:r>
              <a:rPr lang="pt-BR" baseline="-25000" dirty="0"/>
              <a:t>i</a:t>
            </a:r>
            <a:r>
              <a:rPr lang="pt-BR" dirty="0">
                <a:sym typeface="Symbol"/>
              </a:rPr>
              <a:t> e aumente </a:t>
            </a:r>
            <a:r>
              <a:rPr lang="pt-BR" dirty="0" err="1">
                <a:sym typeface="Symbol"/>
              </a:rPr>
              <a:t>u</a:t>
            </a:r>
            <a:r>
              <a:rPr lang="pt-BR" baseline="-25000" dirty="0" err="1"/>
              <a:t>ij</a:t>
            </a:r>
            <a:r>
              <a:rPr lang="pt-BR" dirty="0">
                <a:sym typeface="Symbol"/>
              </a:rPr>
              <a:t> unidades de </a:t>
            </a:r>
            <a:r>
              <a:rPr lang="pt-BR" dirty="0" err="1">
                <a:sym typeface="Symbol"/>
              </a:rPr>
              <a:t>b</a:t>
            </a:r>
            <a:r>
              <a:rPr lang="pt-BR" baseline="-25000" dirty="0" err="1"/>
              <a:t>j</a:t>
            </a:r>
            <a:r>
              <a:rPr lang="pt-BR" dirty="0">
                <a:sym typeface="Symbol"/>
              </a:rPr>
              <a:t>.</a:t>
            </a:r>
            <a:endParaRPr lang="pt-BR" dirty="0"/>
          </a:p>
          <a:p>
            <a:endParaRPr lang="pt-BR" dirty="0"/>
          </a:p>
        </p:txBody>
      </p:sp>
    </p:spTree>
    <p:extLst>
      <p:ext uri="{BB962C8B-B14F-4D97-AF65-F5344CB8AC3E}">
        <p14:creationId xmlns:p14="http://schemas.microsoft.com/office/powerpoint/2010/main" val="10729855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Método simplex de rede</a:t>
            </a:r>
            <a:endParaRPr lang="pt-BR" dirty="0"/>
          </a:p>
        </p:txBody>
      </p:sp>
      <p:sp>
        <p:nvSpPr>
          <p:cNvPr id="3" name="Espaço Reservado para Conteúdo 2"/>
          <p:cNvSpPr>
            <a:spLocks noGrp="1"/>
          </p:cNvSpPr>
          <p:nvPr>
            <p:ph idx="1"/>
          </p:nvPr>
        </p:nvSpPr>
        <p:spPr/>
        <p:txBody>
          <a:bodyPr/>
          <a:lstStyle/>
          <a:p>
            <a:pPr marL="0" indent="0">
              <a:buNone/>
            </a:pPr>
            <a:r>
              <a:rPr lang="pt-BR" b="1" u="sng" dirty="0" smtClean="0"/>
              <a:t>Características:</a:t>
            </a:r>
          </a:p>
          <a:p>
            <a:r>
              <a:rPr lang="pt-BR" dirty="0" smtClean="0"/>
              <a:t>Numa rede com n nós, cada SBV tem (n-1) VB, em que cada VB </a:t>
            </a:r>
            <a:r>
              <a:rPr lang="pt-BR" dirty="0" err="1" smtClean="0"/>
              <a:t>x</a:t>
            </a:r>
            <a:r>
              <a:rPr lang="pt-BR" baseline="-25000" dirty="0" err="1"/>
              <a:t>ij</a:t>
            </a:r>
            <a:r>
              <a:rPr lang="pt-BR" dirty="0" smtClean="0"/>
              <a:t> representa o fluxo através do arco (i, j).</a:t>
            </a:r>
          </a:p>
          <a:p>
            <a:r>
              <a:rPr lang="pt-BR" dirty="0" smtClean="0"/>
              <a:t>Esses (n-1) arcos são chamados </a:t>
            </a:r>
            <a:r>
              <a:rPr lang="pt-BR" b="1" dirty="0" smtClean="0"/>
              <a:t>arcos básicos</a:t>
            </a:r>
            <a:r>
              <a:rPr lang="pt-BR" dirty="0" smtClean="0"/>
              <a:t>. Os arcos correspondentes às VNB </a:t>
            </a:r>
            <a:r>
              <a:rPr lang="pt-BR" dirty="0" err="1" smtClean="0"/>
              <a:t>x</a:t>
            </a:r>
            <a:r>
              <a:rPr lang="pt-BR" baseline="-25000" dirty="0" err="1"/>
              <a:t>ij</a:t>
            </a:r>
            <a:r>
              <a:rPr lang="pt-BR" dirty="0" smtClean="0"/>
              <a:t> = 0 ou </a:t>
            </a:r>
            <a:r>
              <a:rPr lang="pt-BR" dirty="0" err="1" smtClean="0"/>
              <a:t>y</a:t>
            </a:r>
            <a:r>
              <a:rPr lang="pt-BR" baseline="-25000" dirty="0" err="1"/>
              <a:t>ij</a:t>
            </a:r>
            <a:r>
              <a:rPr lang="pt-BR" dirty="0" smtClean="0"/>
              <a:t> = 0 são chamados </a:t>
            </a:r>
            <a:r>
              <a:rPr lang="pt-BR" b="1" dirty="0" smtClean="0"/>
              <a:t>arcos não-básicos</a:t>
            </a:r>
            <a:r>
              <a:rPr lang="pt-BR" dirty="0" smtClean="0"/>
              <a:t>.</a:t>
            </a:r>
            <a:endParaRPr lang="pt-BR" dirty="0"/>
          </a:p>
        </p:txBody>
      </p:sp>
    </p:spTree>
    <p:extLst>
      <p:ext uri="{BB962C8B-B14F-4D97-AF65-F5344CB8AC3E}">
        <p14:creationId xmlns:p14="http://schemas.microsoft.com/office/powerpoint/2010/main" val="285345516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Método simplex de rede</a:t>
            </a:r>
            <a:endParaRPr lang="pt-BR" dirty="0"/>
          </a:p>
        </p:txBody>
      </p:sp>
      <p:sp>
        <p:nvSpPr>
          <p:cNvPr id="3" name="Espaço Reservado para Conteúdo 2"/>
          <p:cNvSpPr>
            <a:spLocks noGrp="1"/>
          </p:cNvSpPr>
          <p:nvPr>
            <p:ph idx="1"/>
          </p:nvPr>
        </p:nvSpPr>
        <p:spPr/>
        <p:txBody>
          <a:bodyPr>
            <a:normAutofit/>
          </a:bodyPr>
          <a:lstStyle/>
          <a:p>
            <a:pPr marL="0" indent="0">
              <a:buNone/>
            </a:pPr>
            <a:r>
              <a:rPr lang="pt-BR" b="1" u="sng" dirty="0" smtClean="0"/>
              <a:t>Propriedade Fundamental dos arcos básicos: </a:t>
            </a:r>
            <a:r>
              <a:rPr lang="pt-BR" dirty="0" smtClean="0"/>
              <a:t>Eles jamais formam ciclos não-direcionados.</a:t>
            </a:r>
          </a:p>
          <a:p>
            <a:pPr marL="0" indent="0">
              <a:buNone/>
            </a:pPr>
            <a:endParaRPr lang="pt-BR" dirty="0" smtClean="0"/>
          </a:p>
          <a:p>
            <a:r>
              <a:rPr lang="pt-BR" dirty="0" smtClean="0"/>
              <a:t>Portanto, qualquer conjunto de (n-1) arcos básicos forma uma árvore geradora.</a:t>
            </a:r>
            <a:endParaRPr lang="pt-BR" dirty="0"/>
          </a:p>
        </p:txBody>
      </p:sp>
    </p:spTree>
    <p:extLst>
      <p:ext uri="{BB962C8B-B14F-4D97-AF65-F5344CB8AC3E}">
        <p14:creationId xmlns:p14="http://schemas.microsoft.com/office/powerpoint/2010/main" val="407073584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Método simplex de rede</a:t>
            </a:r>
            <a:endParaRPr lang="pt-BR" dirty="0"/>
          </a:p>
        </p:txBody>
      </p:sp>
      <p:sp>
        <p:nvSpPr>
          <p:cNvPr id="3" name="Espaço Reservado para Conteúdo 2"/>
          <p:cNvSpPr>
            <a:spLocks noGrp="1"/>
          </p:cNvSpPr>
          <p:nvPr>
            <p:ph idx="1"/>
          </p:nvPr>
        </p:nvSpPr>
        <p:spPr/>
        <p:txBody>
          <a:bodyPr>
            <a:normAutofit lnSpcReduction="10000"/>
          </a:bodyPr>
          <a:lstStyle/>
          <a:p>
            <a:pPr marL="0" indent="0">
              <a:buNone/>
            </a:pPr>
            <a:r>
              <a:rPr lang="pt-BR" b="1" u="sng" dirty="0" smtClean="0"/>
              <a:t>Obtendo uma solução de árvore geradora:</a:t>
            </a:r>
          </a:p>
          <a:p>
            <a:r>
              <a:rPr lang="pt-BR" dirty="0" smtClean="0"/>
              <a:t>1. Para os arcos que não se encontram na árvore geradora, configure as variáveis correspondentes (</a:t>
            </a:r>
            <a:r>
              <a:rPr lang="pt-BR" dirty="0" err="1" smtClean="0"/>
              <a:t>x</a:t>
            </a:r>
            <a:r>
              <a:rPr lang="pt-BR" baseline="-25000" dirty="0" err="1"/>
              <a:t>ij</a:t>
            </a:r>
            <a:r>
              <a:rPr lang="pt-BR" dirty="0" smtClean="0"/>
              <a:t> ou </a:t>
            </a:r>
            <a:r>
              <a:rPr lang="pt-BR" dirty="0" err="1" smtClean="0"/>
              <a:t>y</a:t>
            </a:r>
            <a:r>
              <a:rPr lang="pt-BR" baseline="-25000" dirty="0" err="1"/>
              <a:t>ij</a:t>
            </a:r>
            <a:r>
              <a:rPr lang="pt-BR" dirty="0" smtClean="0"/>
              <a:t>) iguais a 0.</a:t>
            </a:r>
          </a:p>
          <a:p>
            <a:pPr marL="0" indent="0">
              <a:buNone/>
            </a:pPr>
            <a:endParaRPr lang="pt-BR" dirty="0" smtClean="0"/>
          </a:p>
          <a:p>
            <a:r>
              <a:rPr lang="pt-BR" dirty="0" smtClean="0"/>
              <a:t>2. </a:t>
            </a:r>
            <a:r>
              <a:rPr lang="pt-BR" dirty="0"/>
              <a:t>Para os arcos que </a:t>
            </a:r>
            <a:r>
              <a:rPr lang="pt-BR" dirty="0" smtClean="0"/>
              <a:t>estão na </a:t>
            </a:r>
            <a:r>
              <a:rPr lang="pt-BR" dirty="0"/>
              <a:t>árvore </a:t>
            </a:r>
            <a:r>
              <a:rPr lang="pt-BR" dirty="0" smtClean="0"/>
              <a:t>geradora, encontre as V.B. correspondentes no sistema de equações lineares fornecido pelas restrições de nós.</a:t>
            </a:r>
          </a:p>
          <a:p>
            <a:pPr marL="0" indent="0">
              <a:buNone/>
            </a:pPr>
            <a:endParaRPr lang="pt-BR" dirty="0"/>
          </a:p>
          <a:p>
            <a:endParaRPr lang="pt-BR" dirty="0"/>
          </a:p>
        </p:txBody>
      </p:sp>
    </p:spTree>
    <p:extLst>
      <p:ext uri="{BB962C8B-B14F-4D97-AF65-F5344CB8AC3E}">
        <p14:creationId xmlns:p14="http://schemas.microsoft.com/office/powerpoint/2010/main" val="182877633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Método simplex de rede</a:t>
            </a:r>
            <a:endParaRPr lang="pt-BR" dirty="0"/>
          </a:p>
        </p:txBody>
      </p:sp>
      <p:sp>
        <p:nvSpPr>
          <p:cNvPr id="3" name="Espaço Reservado para Conteúdo 2"/>
          <p:cNvSpPr>
            <a:spLocks noGrp="1"/>
          </p:cNvSpPr>
          <p:nvPr>
            <p:ph idx="1"/>
          </p:nvPr>
        </p:nvSpPr>
        <p:spPr/>
        <p:txBody>
          <a:bodyPr>
            <a:normAutofit/>
          </a:bodyPr>
          <a:lstStyle/>
          <a:p>
            <a:pPr marL="0" indent="0">
              <a:buNone/>
            </a:pPr>
            <a:r>
              <a:rPr lang="pt-BR" b="1" dirty="0" smtClean="0"/>
              <a:t>árvore geradora viável:</a:t>
            </a:r>
            <a:r>
              <a:rPr lang="pt-BR" dirty="0" smtClean="0"/>
              <a:t> é uma árvore geradora cuja solução a partir das restrições de nós também satisfaz 0 </a:t>
            </a:r>
            <a:r>
              <a:rPr lang="pt-BR" dirty="0" smtClean="0">
                <a:sym typeface="Symbol"/>
              </a:rPr>
              <a:t> </a:t>
            </a:r>
            <a:r>
              <a:rPr lang="pt-BR" dirty="0" err="1" smtClean="0"/>
              <a:t>x</a:t>
            </a:r>
            <a:r>
              <a:rPr lang="pt-BR" baseline="-25000" dirty="0" err="1" smtClean="0"/>
              <a:t>ij</a:t>
            </a:r>
            <a:r>
              <a:rPr lang="pt-BR" dirty="0" smtClean="0"/>
              <a:t> </a:t>
            </a:r>
            <a:r>
              <a:rPr lang="pt-BR" dirty="0" smtClean="0">
                <a:sym typeface="Symbol"/>
              </a:rPr>
              <a:t> </a:t>
            </a:r>
            <a:r>
              <a:rPr lang="pt-BR" dirty="0" err="1" smtClean="0">
                <a:sym typeface="Symbol"/>
              </a:rPr>
              <a:t>u</a:t>
            </a:r>
            <a:r>
              <a:rPr lang="pt-BR" baseline="-25000" dirty="0" err="1"/>
              <a:t>ij</a:t>
            </a:r>
            <a:r>
              <a:rPr lang="pt-BR" dirty="0" smtClean="0">
                <a:sym typeface="Symbol"/>
              </a:rPr>
              <a:t> e 0 </a:t>
            </a:r>
            <a:r>
              <a:rPr lang="pt-BR" dirty="0" smtClean="0"/>
              <a:t> </a:t>
            </a:r>
            <a:r>
              <a:rPr lang="pt-BR" dirty="0" err="1" smtClean="0"/>
              <a:t>y</a:t>
            </a:r>
            <a:r>
              <a:rPr lang="pt-BR" baseline="-25000" dirty="0" err="1" smtClean="0"/>
              <a:t>ij</a:t>
            </a:r>
            <a:r>
              <a:rPr lang="pt-BR" baseline="-25000" dirty="0" smtClean="0"/>
              <a:t> </a:t>
            </a:r>
            <a:r>
              <a:rPr lang="pt-BR" dirty="0"/>
              <a:t> </a:t>
            </a:r>
            <a:r>
              <a:rPr lang="pt-BR" dirty="0" smtClean="0">
                <a:sym typeface="Symbol"/>
              </a:rPr>
              <a:t> </a:t>
            </a:r>
            <a:r>
              <a:rPr lang="pt-BR" dirty="0" err="1" smtClean="0">
                <a:sym typeface="Symbol"/>
              </a:rPr>
              <a:t>u</a:t>
            </a:r>
            <a:r>
              <a:rPr lang="pt-BR" baseline="-25000" dirty="0" err="1"/>
              <a:t>ij</a:t>
            </a:r>
            <a:r>
              <a:rPr lang="pt-BR" dirty="0" smtClean="0">
                <a:sym typeface="Symbol"/>
              </a:rPr>
              <a:t>.</a:t>
            </a:r>
          </a:p>
          <a:p>
            <a:pPr marL="0" indent="0">
              <a:buNone/>
            </a:pPr>
            <a:endParaRPr lang="pt-BR" dirty="0" smtClean="0"/>
          </a:p>
          <a:p>
            <a:pPr marL="0" indent="0">
              <a:buNone/>
            </a:pPr>
            <a:r>
              <a:rPr lang="pt-BR" b="1" u="sng" dirty="0" smtClean="0"/>
              <a:t>Teorema fundamental para o simplex de rede: </a:t>
            </a:r>
            <a:r>
              <a:rPr lang="pt-BR" dirty="0" smtClean="0"/>
              <a:t>as SB são soluções de árvore geradora (e vice-versa) e as SBV são árvores geradoras </a:t>
            </a:r>
            <a:r>
              <a:rPr lang="pt-BR" dirty="0"/>
              <a:t>viáveis (e vice-versa).</a:t>
            </a:r>
          </a:p>
          <a:p>
            <a:endParaRPr lang="pt-BR" dirty="0"/>
          </a:p>
        </p:txBody>
      </p:sp>
    </p:spTree>
    <p:extLst>
      <p:ext uri="{BB962C8B-B14F-4D97-AF65-F5344CB8AC3E}">
        <p14:creationId xmlns:p14="http://schemas.microsoft.com/office/powerpoint/2010/main" val="425661245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Método simplex de rede</a:t>
            </a:r>
          </a:p>
        </p:txBody>
      </p:sp>
      <p:sp>
        <p:nvSpPr>
          <p:cNvPr id="3" name="Espaço Reservado para Conteúdo 2"/>
          <p:cNvSpPr>
            <a:spLocks noGrp="1"/>
          </p:cNvSpPr>
          <p:nvPr>
            <p:ph idx="1"/>
          </p:nvPr>
        </p:nvSpPr>
        <p:spPr/>
        <p:txBody>
          <a:bodyPr>
            <a:normAutofit/>
          </a:bodyPr>
          <a:lstStyle/>
          <a:p>
            <a:r>
              <a:rPr lang="pt-BR" b="1" u="sng" dirty="0" smtClean="0"/>
              <a:t>Selecionando a VB que entra</a:t>
            </a:r>
          </a:p>
          <a:p>
            <a:endParaRPr lang="pt-BR" dirty="0"/>
          </a:p>
          <a:p>
            <a:r>
              <a:rPr lang="pt-BR" dirty="0" smtClean="0"/>
              <a:t>Para cada VNB </a:t>
            </a:r>
            <a:r>
              <a:rPr lang="pt-BR" dirty="0" err="1" smtClean="0"/>
              <a:t>x</a:t>
            </a:r>
            <a:r>
              <a:rPr lang="pt-BR" baseline="-25000" dirty="0" err="1"/>
              <a:t>ij</a:t>
            </a:r>
            <a:r>
              <a:rPr lang="pt-BR" dirty="0" smtClean="0"/>
              <a:t> em nossa SBV inicial, aumentar </a:t>
            </a:r>
            <a:r>
              <a:rPr lang="pt-BR" dirty="0" err="1" smtClean="0"/>
              <a:t>x</a:t>
            </a:r>
            <a:r>
              <a:rPr lang="pt-BR" baseline="-25000" dirty="0" err="1"/>
              <a:t>ij</a:t>
            </a:r>
            <a:r>
              <a:rPr lang="pt-BR" dirty="0" smtClean="0"/>
              <a:t> de 0 para </a:t>
            </a:r>
            <a:r>
              <a:rPr lang="pt-BR" dirty="0" smtClean="0">
                <a:sym typeface="Symbol"/>
              </a:rPr>
              <a:t> &gt; 0, significa que o arco (i, j) deve ser acrescentado à rede. Isto sempre cria um ciclo não-direcionado único.</a:t>
            </a:r>
          </a:p>
        </p:txBody>
      </p:sp>
    </p:spTree>
    <p:extLst>
      <p:ext uri="{BB962C8B-B14F-4D97-AF65-F5344CB8AC3E}">
        <p14:creationId xmlns:p14="http://schemas.microsoft.com/office/powerpoint/2010/main" val="147444178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Método simplex de rede</a:t>
            </a:r>
          </a:p>
        </p:txBody>
      </p:sp>
      <p:sp>
        <p:nvSpPr>
          <p:cNvPr id="3" name="Espaço Reservado para Conteúdo 2"/>
          <p:cNvSpPr>
            <a:spLocks noGrp="1"/>
          </p:cNvSpPr>
          <p:nvPr>
            <p:ph idx="1"/>
          </p:nvPr>
        </p:nvSpPr>
        <p:spPr/>
        <p:txBody>
          <a:bodyPr>
            <a:normAutofit fontScale="92500" lnSpcReduction="10000"/>
          </a:bodyPr>
          <a:lstStyle/>
          <a:p>
            <a:r>
              <a:rPr lang="pt-BR" b="1" u="sng" dirty="0" smtClean="0"/>
              <a:t>Selecionando a VB que entra</a:t>
            </a:r>
          </a:p>
          <a:p>
            <a:endParaRPr lang="pt-BR" dirty="0"/>
          </a:p>
          <a:p>
            <a:r>
              <a:rPr lang="pt-BR" dirty="0" smtClean="0">
                <a:sym typeface="Symbol"/>
              </a:rPr>
              <a:t>Então, o fluxo deve ser aumentado de  para os demais arcos que possuem a mesma direção (i, j) no ciclo, e diminuído de  para os demais arcos cuja direção é oposta a (i, j) no ciclo.</a:t>
            </a:r>
          </a:p>
          <a:p>
            <a:r>
              <a:rPr lang="pt-BR" dirty="0" smtClean="0">
                <a:sym typeface="Symbol"/>
              </a:rPr>
              <a:t>Arcos que não estão no ciclo não são afetados.</a:t>
            </a:r>
          </a:p>
          <a:p>
            <a:r>
              <a:rPr lang="pt-BR" dirty="0" smtClean="0">
                <a:sym typeface="Symbol"/>
              </a:rPr>
              <a:t>A variável que entra será aquela que melhore o valor de z.</a:t>
            </a:r>
            <a:endParaRPr lang="pt-BR" dirty="0"/>
          </a:p>
        </p:txBody>
      </p:sp>
    </p:spTree>
    <p:extLst>
      <p:ext uri="{BB962C8B-B14F-4D97-AF65-F5344CB8AC3E}">
        <p14:creationId xmlns:p14="http://schemas.microsoft.com/office/powerpoint/2010/main" val="373209396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Método simplex de rede</a:t>
            </a:r>
          </a:p>
        </p:txBody>
      </p:sp>
      <mc:AlternateContent xmlns:mc="http://schemas.openxmlformats.org/markup-compatibility/2006" xmlns:a14="http://schemas.microsoft.com/office/drawing/2010/main">
        <mc:Choice Requires="a14">
          <p:sp>
            <p:nvSpPr>
              <p:cNvPr id="3" name="Espaço Reservado para Conteúdo 2"/>
              <p:cNvSpPr>
                <a:spLocks noGrp="1"/>
              </p:cNvSpPr>
              <p:nvPr>
                <p:ph idx="1"/>
              </p:nvPr>
            </p:nvSpPr>
            <p:spPr/>
            <p:txBody>
              <a:bodyPr>
                <a:normAutofit fontScale="62500" lnSpcReduction="20000"/>
              </a:bodyPr>
              <a:lstStyle/>
              <a:p>
                <a:r>
                  <a:rPr lang="pt-BR" sz="4800" b="1" u="sng" dirty="0" smtClean="0"/>
                  <a:t>Selecionando a VB que entra</a:t>
                </a:r>
              </a:p>
              <a:p>
                <a:endParaRPr lang="pt-BR" dirty="0"/>
              </a:p>
              <a:p>
                <a:r>
                  <a:rPr lang="pt-BR" dirty="0" smtClean="0">
                    <a:sym typeface="Symbol"/>
                  </a:rPr>
                  <a:t>O impacto em z é calculado como:</a:t>
                </a:r>
              </a:p>
              <a:p>
                <a:pPr marL="0" indent="0">
                  <a:buNone/>
                </a:pPr>
                <a14:m>
                  <m:oMathPara xmlns:m="http://schemas.openxmlformats.org/officeDocument/2006/math">
                    <m:oMathParaPr>
                      <m:jc m:val="centerGroup"/>
                    </m:oMathParaPr>
                    <m:oMath xmlns:m="http://schemas.openxmlformats.org/officeDocument/2006/math">
                      <m:r>
                        <a:rPr lang="pt-BR" i="1" smtClean="0">
                          <a:latin typeface="Cambria Math"/>
                          <a:ea typeface="Cambria Math"/>
                        </a:rPr>
                        <m:t>∆</m:t>
                      </m:r>
                      <m:r>
                        <a:rPr lang="pt-BR" b="0" i="1" smtClean="0">
                          <a:latin typeface="Cambria Math"/>
                          <a:ea typeface="Cambria Math"/>
                        </a:rPr>
                        <m:t>𝑧</m:t>
                      </m:r>
                      <m:r>
                        <a:rPr lang="pt-BR" b="0" i="1" smtClean="0">
                          <a:latin typeface="Cambria Math"/>
                          <a:ea typeface="Cambria Math"/>
                        </a:rPr>
                        <m:t>=</m:t>
                      </m:r>
                      <m:nary>
                        <m:naryPr>
                          <m:chr m:val="∑"/>
                          <m:supHide m:val="on"/>
                          <m:ctrlPr>
                            <a:rPr lang="pt-BR" b="0" i="1" smtClean="0">
                              <a:latin typeface="Cambria Math"/>
                              <a:ea typeface="Cambria Math"/>
                            </a:rPr>
                          </m:ctrlPr>
                        </m:naryPr>
                        <m:sub>
                          <m:d>
                            <m:dPr>
                              <m:ctrlPr>
                                <a:rPr lang="pt-BR" b="0" i="1" smtClean="0">
                                  <a:latin typeface="Cambria Math"/>
                                  <a:ea typeface="Cambria Math"/>
                                </a:rPr>
                              </m:ctrlPr>
                            </m:dPr>
                            <m:e>
                              <m:r>
                                <m:rPr>
                                  <m:brk m:alnAt="7"/>
                                </m:rPr>
                                <a:rPr lang="pt-BR" b="0" i="1" smtClean="0">
                                  <a:latin typeface="Cambria Math"/>
                                  <a:ea typeface="Cambria Math"/>
                                </a:rPr>
                                <m:t>𝑘</m:t>
                              </m:r>
                              <m:r>
                                <a:rPr lang="pt-BR" b="0" i="1" smtClean="0">
                                  <a:latin typeface="Cambria Math"/>
                                  <a:ea typeface="Cambria Math"/>
                                </a:rPr>
                                <m:t>,</m:t>
                              </m:r>
                              <m:r>
                                <a:rPr lang="pt-BR" b="0" i="1" smtClean="0">
                                  <a:latin typeface="Cambria Math"/>
                                  <a:ea typeface="Cambria Math"/>
                                </a:rPr>
                                <m:t>𝑙</m:t>
                              </m:r>
                            </m:e>
                          </m:d>
                          <m:r>
                            <m:rPr>
                              <m:brk m:alnAt="7"/>
                            </m:rPr>
                            <a:rPr lang="pt-BR" b="0" i="1" smtClean="0">
                              <a:latin typeface="Cambria Math"/>
                              <a:ea typeface="Cambria Math"/>
                            </a:rPr>
                            <m:t>𝜖</m:t>
                          </m:r>
                          <m:r>
                            <a:rPr lang="pt-BR" b="0" i="1" smtClean="0">
                              <a:latin typeface="Cambria Math"/>
                              <a:ea typeface="Cambria Math"/>
                            </a:rPr>
                            <m:t>𝑐𝑖𝑐𝑙𝑜</m:t>
                          </m:r>
                          <m:r>
                            <a:rPr lang="pt-BR" b="0" i="1" smtClean="0">
                              <a:latin typeface="Cambria Math"/>
                              <a:ea typeface="Cambria Math"/>
                            </a:rPr>
                            <m:t> </m:t>
                          </m:r>
                        </m:sub>
                        <m:sup/>
                        <m:e>
                          <m:sSub>
                            <m:sSubPr>
                              <m:ctrlPr>
                                <a:rPr lang="pt-BR" b="0" i="1" smtClean="0">
                                  <a:latin typeface="Cambria Math"/>
                                  <a:ea typeface="Cambria Math"/>
                                </a:rPr>
                              </m:ctrlPr>
                            </m:sSubPr>
                            <m:e>
                              <m:r>
                                <a:rPr lang="pt-BR" b="0" i="1" smtClean="0">
                                  <a:latin typeface="Cambria Math"/>
                                  <a:ea typeface="Cambria Math"/>
                                </a:rPr>
                                <m:t>𝑐</m:t>
                              </m:r>
                            </m:e>
                            <m:sub>
                              <m:r>
                                <a:rPr lang="pt-BR" b="0" i="1" smtClean="0">
                                  <a:latin typeface="Cambria Math"/>
                                  <a:ea typeface="Cambria Math"/>
                                </a:rPr>
                                <m:t>𝑘𝑙</m:t>
                              </m:r>
                            </m:sub>
                          </m:sSub>
                          <m:r>
                            <a:rPr lang="pt-BR" b="0" i="1" smtClean="0">
                              <a:latin typeface="Cambria Math"/>
                              <a:ea typeface="Cambria Math"/>
                            </a:rPr>
                            <m:t>(±</m:t>
                          </m:r>
                          <m:r>
                            <a:rPr lang="pt-BR" b="0" i="1" smtClean="0">
                              <a:latin typeface="Cambria Math"/>
                              <a:ea typeface="Cambria Math"/>
                            </a:rPr>
                            <m:t>𝜃</m:t>
                          </m:r>
                          <m:r>
                            <a:rPr lang="pt-BR" b="0" i="1" smtClean="0">
                              <a:latin typeface="Cambria Math"/>
                              <a:ea typeface="Cambria Math"/>
                            </a:rPr>
                            <m:t>)</m:t>
                          </m:r>
                        </m:e>
                      </m:nary>
                      <m:r>
                        <a:rPr lang="pt-BR" b="0" i="1" smtClean="0">
                          <a:latin typeface="Cambria Math"/>
                          <a:ea typeface="Cambria Math"/>
                        </a:rPr>
                        <m:t>, </m:t>
                      </m:r>
                      <m:d>
                        <m:dPr>
                          <m:begChr m:val="{"/>
                          <m:endChr m:val=""/>
                          <m:ctrlPr>
                            <a:rPr lang="pt-BR" b="0" i="1" smtClean="0">
                              <a:latin typeface="Cambria Math"/>
                              <a:ea typeface="Cambria Math"/>
                            </a:rPr>
                          </m:ctrlPr>
                        </m:dPr>
                        <m:e>
                          <m:eqArr>
                            <m:eqArrPr>
                              <m:ctrlPr>
                                <a:rPr lang="pt-BR" b="0" i="1" smtClean="0">
                                  <a:latin typeface="Cambria Math"/>
                                  <a:ea typeface="Cambria Math"/>
                                </a:rPr>
                              </m:ctrlPr>
                            </m:eqArrPr>
                            <m:e>
                              <m:r>
                                <a:rPr lang="pt-BR" b="0" i="1" smtClean="0">
                                  <a:latin typeface="Cambria Math"/>
                                  <a:ea typeface="Cambria Math"/>
                                </a:rPr>
                                <m:t>+</m:t>
                              </m:r>
                              <m:r>
                                <a:rPr lang="pt-BR" b="0" i="1" smtClean="0">
                                  <a:latin typeface="Cambria Math"/>
                                  <a:ea typeface="Cambria Math"/>
                                </a:rPr>
                                <m:t>𝜃</m:t>
                              </m:r>
                              <m:r>
                                <a:rPr lang="pt-BR" b="0" i="1" smtClean="0">
                                  <a:latin typeface="Cambria Math"/>
                                  <a:ea typeface="Cambria Math"/>
                                </a:rPr>
                                <m:t>, </m:t>
                              </m:r>
                              <m:r>
                                <a:rPr lang="pt-BR" b="0" i="1" smtClean="0">
                                  <a:latin typeface="Cambria Math"/>
                                  <a:ea typeface="Cambria Math"/>
                                </a:rPr>
                                <m:t>𝑠𝑒</m:t>
                              </m:r>
                              <m:r>
                                <a:rPr lang="pt-BR" b="0" i="1" smtClean="0">
                                  <a:latin typeface="Cambria Math"/>
                                  <a:ea typeface="Cambria Math"/>
                                </a:rPr>
                                <m:t> </m:t>
                              </m:r>
                              <m:d>
                                <m:dPr>
                                  <m:ctrlPr>
                                    <a:rPr lang="pt-BR" b="0" i="1" smtClean="0">
                                      <a:latin typeface="Cambria Math"/>
                                      <a:ea typeface="Cambria Math"/>
                                    </a:rPr>
                                  </m:ctrlPr>
                                </m:dPr>
                                <m:e>
                                  <m:r>
                                    <a:rPr lang="pt-BR" b="0" i="1" smtClean="0">
                                      <a:latin typeface="Cambria Math"/>
                                      <a:ea typeface="Cambria Math"/>
                                    </a:rPr>
                                    <m:t>𝑘</m:t>
                                  </m:r>
                                  <m:r>
                                    <a:rPr lang="pt-BR" b="0" i="1" smtClean="0">
                                      <a:latin typeface="Cambria Math"/>
                                      <a:ea typeface="Cambria Math"/>
                                    </a:rPr>
                                    <m:t>,</m:t>
                                  </m:r>
                                  <m:r>
                                    <a:rPr lang="pt-BR" b="0" i="1" smtClean="0">
                                      <a:latin typeface="Cambria Math"/>
                                      <a:ea typeface="Cambria Math"/>
                                    </a:rPr>
                                    <m:t>𝑙</m:t>
                                  </m:r>
                                </m:e>
                              </m:d>
                              <m:r>
                                <a:rPr lang="pt-BR" b="0" i="1" smtClean="0">
                                  <a:latin typeface="Cambria Math"/>
                                  <a:ea typeface="Cambria Math"/>
                                </a:rPr>
                                <m:t> </m:t>
                              </m:r>
                              <m:r>
                                <a:rPr lang="pt-BR" b="0" i="1" smtClean="0">
                                  <a:latin typeface="Cambria Math"/>
                                  <a:ea typeface="Cambria Math"/>
                                </a:rPr>
                                <m:t>𝑡𝑒𝑚</m:t>
                              </m:r>
                              <m:r>
                                <a:rPr lang="pt-BR" b="0" i="1" smtClean="0">
                                  <a:latin typeface="Cambria Math"/>
                                  <a:ea typeface="Cambria Math"/>
                                </a:rPr>
                                <m:t> </m:t>
                              </m:r>
                              <m:r>
                                <a:rPr lang="pt-BR" b="0" i="1" smtClean="0">
                                  <a:latin typeface="Cambria Math"/>
                                  <a:ea typeface="Cambria Math"/>
                                </a:rPr>
                                <m:t>𝑎</m:t>
                              </m:r>
                              <m:r>
                                <a:rPr lang="pt-BR" b="0" i="1" smtClean="0">
                                  <a:latin typeface="Cambria Math"/>
                                  <a:ea typeface="Cambria Math"/>
                                </a:rPr>
                                <m:t> </m:t>
                              </m:r>
                              <m:r>
                                <a:rPr lang="pt-BR" b="0" i="1" smtClean="0">
                                  <a:latin typeface="Cambria Math"/>
                                  <a:ea typeface="Cambria Math"/>
                                </a:rPr>
                                <m:t>𝑚𝑒𝑠𝑚𝑎</m:t>
                              </m:r>
                              <m:r>
                                <a:rPr lang="pt-BR" b="0" i="1" smtClean="0">
                                  <a:latin typeface="Cambria Math"/>
                                  <a:ea typeface="Cambria Math"/>
                                </a:rPr>
                                <m:t> </m:t>
                              </m:r>
                              <m:r>
                                <a:rPr lang="pt-BR" b="0" i="1" smtClean="0">
                                  <a:latin typeface="Cambria Math"/>
                                  <a:ea typeface="Cambria Math"/>
                                </a:rPr>
                                <m:t>𝑑𝑖𝑟𝑒</m:t>
                              </m:r>
                              <m:r>
                                <a:rPr lang="pt-BR" b="0" i="1" smtClean="0">
                                  <a:latin typeface="Cambria Math"/>
                                  <a:ea typeface="Cambria Math"/>
                                </a:rPr>
                                <m:t>çã</m:t>
                              </m:r>
                              <m:r>
                                <a:rPr lang="pt-BR" b="0" i="1" smtClean="0">
                                  <a:latin typeface="Cambria Math"/>
                                  <a:ea typeface="Cambria Math"/>
                                </a:rPr>
                                <m:t>𝑜</m:t>
                              </m:r>
                              <m:r>
                                <a:rPr lang="pt-BR" b="0" i="1" smtClean="0">
                                  <a:latin typeface="Cambria Math"/>
                                  <a:ea typeface="Cambria Math"/>
                                </a:rPr>
                                <m:t> </m:t>
                              </m:r>
                              <m:r>
                                <a:rPr lang="pt-BR" b="0" i="1" smtClean="0">
                                  <a:latin typeface="Cambria Math"/>
                                  <a:ea typeface="Cambria Math"/>
                                </a:rPr>
                                <m:t>𝑑𝑒</m:t>
                              </m:r>
                              <m:r>
                                <a:rPr lang="pt-BR" b="0" i="1" smtClean="0">
                                  <a:latin typeface="Cambria Math"/>
                                  <a:ea typeface="Cambria Math"/>
                                </a:rPr>
                                <m:t> </m:t>
                              </m:r>
                              <m:d>
                                <m:dPr>
                                  <m:ctrlPr>
                                    <a:rPr lang="pt-BR" b="0" i="1" smtClean="0">
                                      <a:latin typeface="Cambria Math"/>
                                      <a:ea typeface="Cambria Math"/>
                                    </a:rPr>
                                  </m:ctrlPr>
                                </m:dPr>
                                <m:e>
                                  <m:r>
                                    <a:rPr lang="pt-BR" b="0" i="1" smtClean="0">
                                      <a:latin typeface="Cambria Math"/>
                                      <a:ea typeface="Cambria Math"/>
                                    </a:rPr>
                                    <m:t>𝑖</m:t>
                                  </m:r>
                                  <m:r>
                                    <a:rPr lang="pt-BR" b="0" i="1" smtClean="0">
                                      <a:latin typeface="Cambria Math"/>
                                      <a:ea typeface="Cambria Math"/>
                                    </a:rPr>
                                    <m:t>, </m:t>
                                  </m:r>
                                  <m:r>
                                    <a:rPr lang="pt-BR" b="0" i="1" smtClean="0">
                                      <a:latin typeface="Cambria Math"/>
                                      <a:ea typeface="Cambria Math"/>
                                    </a:rPr>
                                    <m:t>𝑗</m:t>
                                  </m:r>
                                </m:e>
                              </m:d>
                              <m:r>
                                <a:rPr lang="pt-BR" b="0" i="1" smtClean="0">
                                  <a:latin typeface="Cambria Math"/>
                                  <a:ea typeface="Cambria Math"/>
                                </a:rPr>
                                <m:t>𝑛𝑜</m:t>
                              </m:r>
                              <m:r>
                                <a:rPr lang="pt-BR" b="0" i="1" smtClean="0">
                                  <a:latin typeface="Cambria Math"/>
                                  <a:ea typeface="Cambria Math"/>
                                </a:rPr>
                                <m:t> </m:t>
                              </m:r>
                              <m:r>
                                <a:rPr lang="pt-BR" b="0" i="1" smtClean="0">
                                  <a:latin typeface="Cambria Math"/>
                                  <a:ea typeface="Cambria Math"/>
                                </a:rPr>
                                <m:t>𝑐𝑖𝑐𝑙𝑜</m:t>
                              </m:r>
                              <m:r>
                                <a:rPr lang="pt-BR" b="0" i="1" smtClean="0">
                                  <a:latin typeface="Cambria Math"/>
                                  <a:ea typeface="Cambria Math"/>
                                </a:rPr>
                                <m:t>,</m:t>
                              </m:r>
                            </m:e>
                            <m:e>
                              <m:r>
                                <a:rPr lang="pt-BR" b="0" i="1" smtClean="0">
                                  <a:latin typeface="Cambria Math"/>
                                  <a:ea typeface="Cambria Math"/>
                                </a:rPr>
                                <m:t>−</m:t>
                              </m:r>
                              <m:r>
                                <a:rPr lang="pt-BR" b="0" i="1" smtClean="0">
                                  <a:latin typeface="Cambria Math"/>
                                  <a:ea typeface="Cambria Math"/>
                                </a:rPr>
                                <m:t>𝜃</m:t>
                              </m:r>
                              <m:r>
                                <a:rPr lang="pt-BR" b="0" i="1" smtClean="0">
                                  <a:latin typeface="Cambria Math"/>
                                  <a:ea typeface="Cambria Math"/>
                                </a:rPr>
                                <m:t>, </m:t>
                              </m:r>
                              <m:r>
                                <a:rPr lang="pt-BR" b="0" i="1" smtClean="0">
                                  <a:latin typeface="Cambria Math"/>
                                  <a:ea typeface="Cambria Math"/>
                                </a:rPr>
                                <m:t>𝑐𝑎𝑠𝑜</m:t>
                              </m:r>
                              <m:r>
                                <a:rPr lang="pt-BR" b="0" i="1" smtClean="0">
                                  <a:latin typeface="Cambria Math"/>
                                  <a:ea typeface="Cambria Math"/>
                                </a:rPr>
                                <m:t> </m:t>
                              </m:r>
                              <m:r>
                                <a:rPr lang="pt-BR" b="0" i="1" smtClean="0">
                                  <a:latin typeface="Cambria Math"/>
                                  <a:ea typeface="Cambria Math"/>
                                </a:rPr>
                                <m:t>𝑐𝑜𝑛𝑡𝑟</m:t>
                              </m:r>
                              <m:r>
                                <a:rPr lang="pt-BR" b="0" i="1" smtClean="0">
                                  <a:latin typeface="Cambria Math"/>
                                  <a:ea typeface="Cambria Math"/>
                                </a:rPr>
                                <m:t>á</m:t>
                              </m:r>
                              <m:r>
                                <a:rPr lang="pt-BR" b="0" i="1" smtClean="0">
                                  <a:latin typeface="Cambria Math"/>
                                  <a:ea typeface="Cambria Math"/>
                                </a:rPr>
                                <m:t>𝑟𝑖𝑜</m:t>
                              </m:r>
                            </m:e>
                          </m:eqArr>
                        </m:e>
                      </m:d>
                    </m:oMath>
                  </m:oMathPara>
                </a14:m>
                <a:endParaRPr lang="pt-BR" dirty="0"/>
              </a:p>
            </p:txBody>
          </p:sp>
        </mc:Choice>
        <mc:Fallback xmlns="">
          <p:sp>
            <p:nvSpPr>
              <p:cNvPr id="3" name="Espaço Reservado para Conteúdo 2"/>
              <p:cNvSpPr>
                <a:spLocks noGrp="1" noRot="1" noChangeAspect="1" noMove="1" noResize="1" noEditPoints="1" noAdjustHandles="1" noChangeArrowheads="1" noChangeShapeType="1" noTextEdit="1"/>
              </p:cNvSpPr>
              <p:nvPr>
                <p:ph idx="1"/>
              </p:nvPr>
            </p:nvSpPr>
            <p:spPr>
              <a:blipFill rotWithShape="1">
                <a:blip r:embed="rId2"/>
                <a:stretch>
                  <a:fillRect l="-1481" t="-3504"/>
                </a:stretch>
              </a:blipFill>
            </p:spPr>
            <p:txBody>
              <a:bodyPr/>
              <a:lstStyle/>
              <a:p>
                <a:r>
                  <a:rPr lang="pt-BR">
                    <a:noFill/>
                  </a:rPr>
                  <a:t> </a:t>
                </a:r>
              </a:p>
            </p:txBody>
          </p:sp>
        </mc:Fallback>
      </mc:AlternateContent>
    </p:spTree>
    <p:extLst>
      <p:ext uri="{BB962C8B-B14F-4D97-AF65-F5344CB8AC3E}">
        <p14:creationId xmlns:p14="http://schemas.microsoft.com/office/powerpoint/2010/main" val="40705510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Problemas em rede</a:t>
            </a:r>
            <a:endParaRPr lang="pt-BR" dirty="0"/>
          </a:p>
        </p:txBody>
      </p:sp>
      <p:sp>
        <p:nvSpPr>
          <p:cNvPr id="3" name="Espaço Reservado para Conteúdo 2"/>
          <p:cNvSpPr>
            <a:spLocks noGrp="1"/>
          </p:cNvSpPr>
          <p:nvPr>
            <p:ph idx="1"/>
          </p:nvPr>
        </p:nvSpPr>
        <p:spPr/>
        <p:txBody>
          <a:bodyPr/>
          <a:lstStyle/>
          <a:p>
            <a:r>
              <a:rPr lang="pt-BR" dirty="0" smtClean="0"/>
              <a:t>Problema do caminho mínimo</a:t>
            </a:r>
          </a:p>
          <a:p>
            <a:r>
              <a:rPr lang="pt-BR" dirty="0" smtClean="0"/>
              <a:t>Problema da árvore geradora mínima</a:t>
            </a:r>
          </a:p>
          <a:p>
            <a:r>
              <a:rPr lang="pt-BR" dirty="0" smtClean="0"/>
              <a:t>Problema do fluxo máximo</a:t>
            </a:r>
          </a:p>
          <a:p>
            <a:r>
              <a:rPr lang="pt-BR" dirty="0" smtClean="0"/>
              <a:t>Problema do fluxo de custo mínimo</a:t>
            </a:r>
          </a:p>
          <a:p>
            <a:r>
              <a:rPr lang="pt-BR" dirty="0" smtClean="0"/>
              <a:t>Problema em redes de projeto (PERT e CPM)</a:t>
            </a:r>
            <a:endParaRPr lang="pt-BR" dirty="0"/>
          </a:p>
        </p:txBody>
      </p:sp>
    </p:spTree>
    <p:extLst>
      <p:ext uri="{BB962C8B-B14F-4D97-AF65-F5344CB8AC3E}">
        <p14:creationId xmlns:p14="http://schemas.microsoft.com/office/powerpoint/2010/main" val="19633014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Método simplex de rede</a:t>
            </a:r>
          </a:p>
        </p:txBody>
      </p:sp>
      <p:sp>
        <p:nvSpPr>
          <p:cNvPr id="3" name="Espaço Reservado para Conteúdo 2"/>
          <p:cNvSpPr>
            <a:spLocks noGrp="1"/>
          </p:cNvSpPr>
          <p:nvPr>
            <p:ph idx="1"/>
          </p:nvPr>
        </p:nvSpPr>
        <p:spPr/>
        <p:txBody>
          <a:bodyPr>
            <a:normAutofit fontScale="92500" lnSpcReduction="10000"/>
          </a:bodyPr>
          <a:lstStyle/>
          <a:p>
            <a:pPr marL="0" indent="0">
              <a:buNone/>
            </a:pPr>
            <a:r>
              <a:rPr lang="pt-BR" b="1" u="sng" dirty="0" smtClean="0"/>
              <a:t>Determinando a VB que sai e a próxima SBV</a:t>
            </a:r>
          </a:p>
          <a:p>
            <a:r>
              <a:rPr lang="pt-BR" dirty="0" smtClean="0"/>
              <a:t>Para os arcos (k, l) cujo fluxo aumenta com </a:t>
            </a:r>
            <a:r>
              <a:rPr lang="pt-BR" dirty="0" smtClean="0">
                <a:sym typeface="Symbol"/>
              </a:rPr>
              <a:t> considere </a:t>
            </a:r>
            <a:r>
              <a:rPr lang="pt-BR" dirty="0" err="1" smtClean="0">
                <a:sym typeface="Symbol"/>
              </a:rPr>
              <a:t>x</a:t>
            </a:r>
            <a:r>
              <a:rPr lang="pt-BR" baseline="-25000" dirty="0" err="1" smtClean="0">
                <a:sym typeface="Symbol"/>
              </a:rPr>
              <a:t>kl</a:t>
            </a:r>
            <a:r>
              <a:rPr lang="pt-BR" dirty="0" smtClean="0">
                <a:sym typeface="Symbol"/>
              </a:rPr>
              <a:t>  </a:t>
            </a:r>
            <a:r>
              <a:rPr lang="pt-BR" dirty="0" err="1" smtClean="0">
                <a:sym typeface="Symbol"/>
              </a:rPr>
              <a:t>u</a:t>
            </a:r>
            <a:r>
              <a:rPr lang="pt-BR" baseline="-25000" dirty="0" err="1">
                <a:sym typeface="Symbol"/>
              </a:rPr>
              <a:t>kl</a:t>
            </a:r>
            <a:r>
              <a:rPr lang="pt-BR" dirty="0" smtClean="0">
                <a:sym typeface="Symbol"/>
              </a:rPr>
              <a:t>.</a:t>
            </a:r>
          </a:p>
          <a:p>
            <a:r>
              <a:rPr lang="pt-BR" dirty="0" smtClean="0">
                <a:sym typeface="Symbol"/>
              </a:rPr>
              <a:t>Para os arcos (k, l) cujo fluxo decresce com , considere </a:t>
            </a:r>
            <a:r>
              <a:rPr lang="pt-BR" dirty="0" err="1" smtClean="0">
                <a:sym typeface="Symbol"/>
              </a:rPr>
              <a:t>x</a:t>
            </a:r>
            <a:r>
              <a:rPr lang="pt-BR" baseline="-25000" dirty="0" err="1">
                <a:sym typeface="Symbol"/>
              </a:rPr>
              <a:t>kl</a:t>
            </a:r>
            <a:r>
              <a:rPr lang="pt-BR" dirty="0" smtClean="0">
                <a:sym typeface="Symbol"/>
              </a:rPr>
              <a:t>  0.</a:t>
            </a:r>
          </a:p>
          <a:p>
            <a:r>
              <a:rPr lang="pt-BR" dirty="0" smtClean="0">
                <a:sym typeface="Symbol"/>
              </a:rPr>
              <a:t>Os arcos cujos valores não são alterados por  são ignorados.</a:t>
            </a:r>
            <a:endParaRPr lang="pt-BR" dirty="0">
              <a:sym typeface="Symbol"/>
            </a:endParaRPr>
          </a:p>
          <a:p>
            <a:r>
              <a:rPr lang="pt-BR" dirty="0" smtClean="0"/>
              <a:t> O arco (k, l) que atinge um dos limites acima para o menor valor possível de </a:t>
            </a:r>
            <a:r>
              <a:rPr lang="pt-BR" dirty="0" smtClean="0">
                <a:sym typeface="Symbol"/>
              </a:rPr>
              <a:t> deve sair da base.</a:t>
            </a:r>
            <a:endParaRPr lang="pt-BR" dirty="0"/>
          </a:p>
        </p:txBody>
      </p:sp>
    </p:spTree>
    <p:extLst>
      <p:ext uri="{BB962C8B-B14F-4D97-AF65-F5344CB8AC3E}">
        <p14:creationId xmlns:p14="http://schemas.microsoft.com/office/powerpoint/2010/main" val="345110397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Método simplex de rede</a:t>
            </a:r>
            <a:endParaRPr lang="pt-BR" dirty="0"/>
          </a:p>
        </p:txBody>
      </p:sp>
      <p:sp>
        <p:nvSpPr>
          <p:cNvPr id="3" name="Espaço Reservado para Conteúdo 2"/>
          <p:cNvSpPr>
            <a:spLocks noGrp="1"/>
          </p:cNvSpPr>
          <p:nvPr>
            <p:ph idx="1"/>
          </p:nvPr>
        </p:nvSpPr>
        <p:spPr/>
        <p:txBody>
          <a:bodyPr/>
          <a:lstStyle/>
          <a:p>
            <a:r>
              <a:rPr lang="pt-BR" dirty="0" smtClean="0">
                <a:sym typeface="Symbol"/>
              </a:rPr>
              <a:t>  menor valor encontrado e os valores de </a:t>
            </a:r>
            <a:r>
              <a:rPr lang="pt-BR" dirty="0" err="1" smtClean="0">
                <a:sym typeface="Symbol"/>
              </a:rPr>
              <a:t>x</a:t>
            </a:r>
            <a:r>
              <a:rPr lang="pt-BR" baseline="-25000" dirty="0" err="1">
                <a:sym typeface="Symbol"/>
              </a:rPr>
              <a:t>kl</a:t>
            </a:r>
            <a:r>
              <a:rPr lang="pt-BR" dirty="0" smtClean="0">
                <a:sym typeface="Symbol"/>
              </a:rPr>
              <a:t> são atualizados para se ter a nova SBV.</a:t>
            </a:r>
          </a:p>
          <a:p>
            <a:endParaRPr lang="pt-BR" dirty="0">
              <a:sym typeface="Symbol"/>
            </a:endParaRPr>
          </a:p>
          <a:p>
            <a:r>
              <a:rPr lang="pt-BR" b="1" dirty="0" smtClean="0">
                <a:sym typeface="Symbol"/>
              </a:rPr>
              <a:t>Teste de </a:t>
            </a:r>
            <a:r>
              <a:rPr lang="pt-BR" b="1" dirty="0" err="1" smtClean="0">
                <a:sym typeface="Symbol"/>
              </a:rPr>
              <a:t>otimalidade</a:t>
            </a:r>
            <a:r>
              <a:rPr lang="pt-BR" b="1" dirty="0" smtClean="0">
                <a:sym typeface="Symbol"/>
              </a:rPr>
              <a:t>: </a:t>
            </a:r>
            <a:r>
              <a:rPr lang="pt-BR" dirty="0" smtClean="0">
                <a:sym typeface="Symbol"/>
              </a:rPr>
              <a:t>caso na determinação da variável a sair da base não tiver nenhuma VNB com z &lt; 0, a SBV atual é ótima.</a:t>
            </a:r>
            <a:endParaRPr lang="pt-BR" dirty="0"/>
          </a:p>
        </p:txBody>
      </p:sp>
    </p:spTree>
    <p:extLst>
      <p:ext uri="{BB962C8B-B14F-4D97-AF65-F5344CB8AC3E}">
        <p14:creationId xmlns:p14="http://schemas.microsoft.com/office/powerpoint/2010/main" val="6463164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Problemas em redes</a:t>
            </a:r>
            <a:endParaRPr lang="pt-BR" dirty="0"/>
          </a:p>
        </p:txBody>
      </p:sp>
      <p:sp>
        <p:nvSpPr>
          <p:cNvPr id="3" name="Espaço Reservado para Conteúdo 2"/>
          <p:cNvSpPr>
            <a:spLocks noGrp="1"/>
          </p:cNvSpPr>
          <p:nvPr>
            <p:ph idx="1"/>
          </p:nvPr>
        </p:nvSpPr>
        <p:spPr/>
        <p:txBody>
          <a:bodyPr>
            <a:normAutofit fontScale="92500" lnSpcReduction="20000"/>
          </a:bodyPr>
          <a:lstStyle/>
          <a:p>
            <a:r>
              <a:rPr lang="pt-BR" b="1" dirty="0" smtClean="0"/>
              <a:t>Árvore geradora mínima: </a:t>
            </a:r>
            <a:r>
              <a:rPr lang="pt-BR" dirty="0" smtClean="0"/>
              <a:t>objetivo é desenhar uma rede com ligações suficientes para se ter um caminho entre cada par de nós e de modo a minimizar o comprimento total das ligações inseridas na rede. </a:t>
            </a:r>
          </a:p>
          <a:p>
            <a:pPr marL="0" indent="0">
              <a:buNone/>
            </a:pPr>
            <a:endParaRPr lang="pt-BR" dirty="0" smtClean="0"/>
          </a:p>
          <a:p>
            <a:r>
              <a:rPr lang="pt-BR" dirty="0" smtClean="0"/>
              <a:t>Como resolver esse tipo de problema?</a:t>
            </a:r>
          </a:p>
          <a:p>
            <a:pPr marL="0" indent="0">
              <a:buNone/>
            </a:pPr>
            <a:endParaRPr lang="pt-BR" dirty="0" smtClean="0"/>
          </a:p>
          <a:p>
            <a:r>
              <a:rPr lang="pt-BR" b="1" dirty="0" smtClean="0"/>
              <a:t>Resposta: </a:t>
            </a:r>
            <a:r>
              <a:rPr lang="pt-BR" dirty="0" smtClean="0"/>
              <a:t>Algoritmo de </a:t>
            </a:r>
            <a:r>
              <a:rPr lang="pt-BR" dirty="0" err="1" smtClean="0"/>
              <a:t>Kruskal</a:t>
            </a:r>
            <a:r>
              <a:rPr lang="pt-BR" dirty="0"/>
              <a:t>,</a:t>
            </a:r>
            <a:r>
              <a:rPr lang="pt-BR" dirty="0" smtClean="0"/>
              <a:t> algoritmo de Prim. (ver algoritmo da pag. 372 do livro).</a:t>
            </a:r>
            <a:endParaRPr lang="pt-BR" dirty="0"/>
          </a:p>
        </p:txBody>
      </p:sp>
    </p:spTree>
    <p:extLst>
      <p:ext uri="{BB962C8B-B14F-4D97-AF65-F5344CB8AC3E}">
        <p14:creationId xmlns:p14="http://schemas.microsoft.com/office/powerpoint/2010/main" val="1448138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Problemas em redes</a:t>
            </a:r>
            <a:endParaRPr lang="pt-BR" dirty="0"/>
          </a:p>
        </p:txBody>
      </p:sp>
      <p:sp>
        <p:nvSpPr>
          <p:cNvPr id="3" name="Espaço Reservado para Conteúdo 2"/>
          <p:cNvSpPr>
            <a:spLocks noGrp="1"/>
          </p:cNvSpPr>
          <p:nvPr>
            <p:ph idx="1"/>
          </p:nvPr>
        </p:nvSpPr>
        <p:spPr/>
        <p:txBody>
          <a:bodyPr>
            <a:normAutofit/>
          </a:bodyPr>
          <a:lstStyle/>
          <a:p>
            <a:r>
              <a:rPr lang="pt-BR" b="1" dirty="0" smtClean="0"/>
              <a:t>Caminho mínimo: </a:t>
            </a:r>
            <a:r>
              <a:rPr lang="pt-BR" dirty="0" smtClean="0"/>
              <a:t>objetivo é determinar o menor caminho entre dois nós da rede. </a:t>
            </a:r>
          </a:p>
          <a:p>
            <a:pPr marL="0" indent="0">
              <a:buNone/>
            </a:pPr>
            <a:endParaRPr lang="pt-BR" dirty="0" smtClean="0"/>
          </a:p>
          <a:p>
            <a:r>
              <a:rPr lang="pt-BR" dirty="0" smtClean="0"/>
              <a:t>Como resolver esse tipo de problema?</a:t>
            </a:r>
          </a:p>
          <a:p>
            <a:pPr marL="0" indent="0">
              <a:buNone/>
            </a:pPr>
            <a:endParaRPr lang="pt-BR" dirty="0" smtClean="0"/>
          </a:p>
          <a:p>
            <a:r>
              <a:rPr lang="pt-BR" b="1" dirty="0" smtClean="0"/>
              <a:t>Resposta: </a:t>
            </a:r>
            <a:r>
              <a:rPr lang="pt-BR" dirty="0" smtClean="0"/>
              <a:t>Algoritmo de </a:t>
            </a:r>
            <a:r>
              <a:rPr lang="pt-BR" dirty="0" err="1" smtClean="0"/>
              <a:t>Dijkstra</a:t>
            </a:r>
            <a:r>
              <a:rPr lang="pt-BR" dirty="0" smtClean="0"/>
              <a:t>, algoritmo de Ford, algoritmo de Floyd.</a:t>
            </a:r>
            <a:endParaRPr lang="pt-BR" dirty="0"/>
          </a:p>
        </p:txBody>
      </p:sp>
    </p:spTree>
    <p:extLst>
      <p:ext uri="{BB962C8B-B14F-4D97-AF65-F5344CB8AC3E}">
        <p14:creationId xmlns:p14="http://schemas.microsoft.com/office/powerpoint/2010/main" val="1019860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Problemas em redes</a:t>
            </a:r>
            <a:endParaRPr lang="pt-BR" dirty="0"/>
          </a:p>
        </p:txBody>
      </p:sp>
      <p:sp>
        <p:nvSpPr>
          <p:cNvPr id="3" name="Espaço Reservado para Conteúdo 2"/>
          <p:cNvSpPr>
            <a:spLocks noGrp="1"/>
          </p:cNvSpPr>
          <p:nvPr>
            <p:ph idx="1"/>
          </p:nvPr>
        </p:nvSpPr>
        <p:spPr/>
        <p:txBody>
          <a:bodyPr>
            <a:normAutofit lnSpcReduction="10000"/>
          </a:bodyPr>
          <a:lstStyle/>
          <a:p>
            <a:r>
              <a:rPr lang="pt-BR" b="1" dirty="0" smtClean="0"/>
              <a:t>Fluxo máximo: </a:t>
            </a:r>
            <a:r>
              <a:rPr lang="pt-BR" dirty="0" smtClean="0"/>
              <a:t>objetivo é determinar o valor do maior fluxo possível que pode ser enviado de um nó (</a:t>
            </a:r>
            <a:r>
              <a:rPr lang="pt-BR" b="1" dirty="0" smtClean="0"/>
              <a:t>origem</a:t>
            </a:r>
            <a:r>
              <a:rPr lang="pt-BR" dirty="0" smtClean="0"/>
              <a:t>) a outro </a:t>
            </a:r>
            <a:r>
              <a:rPr lang="pt-BR" b="1" dirty="0" smtClean="0"/>
              <a:t>escoadouro/destino</a:t>
            </a:r>
            <a:r>
              <a:rPr lang="pt-BR" dirty="0" smtClean="0"/>
              <a:t>) da rede. </a:t>
            </a:r>
          </a:p>
          <a:p>
            <a:endParaRPr lang="pt-BR" dirty="0"/>
          </a:p>
          <a:p>
            <a:r>
              <a:rPr lang="pt-BR" b="1" dirty="0" smtClean="0"/>
              <a:t>Fluxo de custo mínimo: </a:t>
            </a:r>
            <a:r>
              <a:rPr lang="pt-BR" dirty="0" smtClean="0"/>
              <a:t>o objetivo é minimizar o custo total de enviar a provisão disponível através da rede a fim de satisfazer a demanda dada.</a:t>
            </a:r>
          </a:p>
        </p:txBody>
      </p:sp>
    </p:spTree>
    <p:extLst>
      <p:ext uri="{BB962C8B-B14F-4D97-AF65-F5344CB8AC3E}">
        <p14:creationId xmlns:p14="http://schemas.microsoft.com/office/powerpoint/2010/main" val="17719602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Problema do fluxo máximo: </a:t>
            </a:r>
            <a:r>
              <a:rPr lang="pt-BR" smtClean="0"/>
              <a:t>conceitos importantes </a:t>
            </a:r>
            <a:endParaRPr lang="pt-BR" dirty="0"/>
          </a:p>
        </p:txBody>
      </p:sp>
      <p:sp>
        <p:nvSpPr>
          <p:cNvPr id="3" name="Espaço Reservado para Conteúdo 2"/>
          <p:cNvSpPr>
            <a:spLocks noGrp="1"/>
          </p:cNvSpPr>
          <p:nvPr>
            <p:ph idx="1"/>
          </p:nvPr>
        </p:nvSpPr>
        <p:spPr/>
        <p:txBody>
          <a:bodyPr>
            <a:normAutofit lnSpcReduction="10000"/>
          </a:bodyPr>
          <a:lstStyle/>
          <a:p>
            <a:r>
              <a:rPr lang="pt-BR" b="1" dirty="0" smtClean="0"/>
              <a:t>Rede residual: </a:t>
            </a:r>
            <a:r>
              <a:rPr lang="pt-BR" dirty="0" smtClean="0"/>
              <a:t>substitui-se um arco na rede original por um arco não-direcionado. A capacidade do arco na direção original permanece a mesma e a capacidade do arco na direção oposta é zero.</a:t>
            </a:r>
          </a:p>
          <a:p>
            <a:endParaRPr lang="pt-BR" dirty="0"/>
          </a:p>
          <a:p>
            <a:r>
              <a:rPr lang="pt-BR" b="1" dirty="0"/>
              <a:t>Capacidades residuais</a:t>
            </a:r>
            <a:r>
              <a:rPr lang="pt-BR" b="1" dirty="0" smtClean="0"/>
              <a:t>:  </a:t>
            </a:r>
            <a:r>
              <a:rPr lang="pt-BR" dirty="0" smtClean="0"/>
              <a:t>são </a:t>
            </a:r>
            <a:r>
              <a:rPr lang="pt-BR" dirty="0"/>
              <a:t>as capacidades remanescentes nos </a:t>
            </a:r>
            <a:r>
              <a:rPr lang="pt-BR" dirty="0" smtClean="0"/>
              <a:t>arcos, após um fluxo ter sido designado ao arco.</a:t>
            </a:r>
            <a:endParaRPr lang="pt-BR" dirty="0"/>
          </a:p>
          <a:p>
            <a:endParaRPr lang="pt-BR" dirty="0"/>
          </a:p>
        </p:txBody>
      </p:sp>
    </p:spTree>
    <p:extLst>
      <p:ext uri="{BB962C8B-B14F-4D97-AF65-F5344CB8AC3E}">
        <p14:creationId xmlns:p14="http://schemas.microsoft.com/office/powerpoint/2010/main" val="7906433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lipse 4"/>
          <p:cNvSpPr/>
          <p:nvPr/>
        </p:nvSpPr>
        <p:spPr>
          <a:xfrm>
            <a:off x="1403648" y="262762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CaixaDeTexto 5"/>
          <p:cNvSpPr txBox="1"/>
          <p:nvPr/>
        </p:nvSpPr>
        <p:spPr>
          <a:xfrm>
            <a:off x="1403648" y="2627620"/>
            <a:ext cx="360040" cy="369332"/>
          </a:xfrm>
          <a:prstGeom prst="rect">
            <a:avLst/>
          </a:prstGeom>
          <a:noFill/>
        </p:spPr>
        <p:txBody>
          <a:bodyPr wrap="square" rtlCol="0">
            <a:spAutoFit/>
          </a:bodyPr>
          <a:lstStyle/>
          <a:p>
            <a:r>
              <a:rPr lang="pt-BR" dirty="0" smtClean="0"/>
              <a:t>O</a:t>
            </a:r>
            <a:endParaRPr lang="pt-BR" dirty="0"/>
          </a:p>
        </p:txBody>
      </p:sp>
      <p:sp>
        <p:nvSpPr>
          <p:cNvPr id="7" name="Elipse 6"/>
          <p:cNvSpPr/>
          <p:nvPr/>
        </p:nvSpPr>
        <p:spPr>
          <a:xfrm>
            <a:off x="4427984" y="278002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CaixaDeTexto 7"/>
          <p:cNvSpPr txBox="1"/>
          <p:nvPr/>
        </p:nvSpPr>
        <p:spPr>
          <a:xfrm>
            <a:off x="4427984" y="2780020"/>
            <a:ext cx="360040" cy="369332"/>
          </a:xfrm>
          <a:prstGeom prst="rect">
            <a:avLst/>
          </a:prstGeom>
          <a:noFill/>
        </p:spPr>
        <p:txBody>
          <a:bodyPr wrap="square" rtlCol="0">
            <a:spAutoFit/>
          </a:bodyPr>
          <a:lstStyle/>
          <a:p>
            <a:r>
              <a:rPr lang="pt-BR" dirty="0" smtClean="0"/>
              <a:t>B</a:t>
            </a:r>
            <a:endParaRPr lang="pt-BR" dirty="0"/>
          </a:p>
        </p:txBody>
      </p:sp>
      <p:sp>
        <p:nvSpPr>
          <p:cNvPr id="9" name="Elipse 8"/>
          <p:cNvSpPr/>
          <p:nvPr/>
        </p:nvSpPr>
        <p:spPr>
          <a:xfrm>
            <a:off x="6588224" y="407707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CaixaDeTexto 9"/>
          <p:cNvSpPr txBox="1"/>
          <p:nvPr/>
        </p:nvSpPr>
        <p:spPr>
          <a:xfrm>
            <a:off x="6588224" y="4067780"/>
            <a:ext cx="360040" cy="369332"/>
          </a:xfrm>
          <a:prstGeom prst="rect">
            <a:avLst/>
          </a:prstGeom>
          <a:noFill/>
        </p:spPr>
        <p:txBody>
          <a:bodyPr wrap="square" rtlCol="0">
            <a:spAutoFit/>
          </a:bodyPr>
          <a:lstStyle/>
          <a:p>
            <a:r>
              <a:rPr lang="pt-BR" dirty="0" smtClean="0"/>
              <a:t>E</a:t>
            </a:r>
            <a:endParaRPr lang="pt-BR" dirty="0"/>
          </a:p>
        </p:txBody>
      </p:sp>
      <p:sp>
        <p:nvSpPr>
          <p:cNvPr id="11" name="Elipse 10"/>
          <p:cNvSpPr/>
          <p:nvPr/>
        </p:nvSpPr>
        <p:spPr>
          <a:xfrm>
            <a:off x="3059832" y="414908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p:cNvSpPr txBox="1"/>
          <p:nvPr/>
        </p:nvSpPr>
        <p:spPr>
          <a:xfrm>
            <a:off x="3059832" y="4139788"/>
            <a:ext cx="360040" cy="369332"/>
          </a:xfrm>
          <a:prstGeom prst="rect">
            <a:avLst/>
          </a:prstGeom>
          <a:noFill/>
        </p:spPr>
        <p:txBody>
          <a:bodyPr wrap="square" rtlCol="0">
            <a:spAutoFit/>
          </a:bodyPr>
          <a:lstStyle/>
          <a:p>
            <a:r>
              <a:rPr lang="pt-BR" dirty="0" smtClean="0"/>
              <a:t>C</a:t>
            </a:r>
            <a:endParaRPr lang="pt-BR" dirty="0"/>
          </a:p>
        </p:txBody>
      </p:sp>
      <p:sp>
        <p:nvSpPr>
          <p:cNvPr id="13" name="Elipse 12"/>
          <p:cNvSpPr/>
          <p:nvPr/>
        </p:nvSpPr>
        <p:spPr>
          <a:xfrm>
            <a:off x="5940152" y="191683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4" name="CaixaDeTexto 13"/>
          <p:cNvSpPr txBox="1"/>
          <p:nvPr/>
        </p:nvSpPr>
        <p:spPr>
          <a:xfrm>
            <a:off x="5940152" y="1916832"/>
            <a:ext cx="360040" cy="369332"/>
          </a:xfrm>
          <a:prstGeom prst="rect">
            <a:avLst/>
          </a:prstGeom>
          <a:noFill/>
        </p:spPr>
        <p:txBody>
          <a:bodyPr wrap="square" rtlCol="0">
            <a:spAutoFit/>
          </a:bodyPr>
          <a:lstStyle/>
          <a:p>
            <a:r>
              <a:rPr lang="pt-BR" dirty="0" smtClean="0"/>
              <a:t>D</a:t>
            </a:r>
            <a:endParaRPr lang="pt-BR" dirty="0"/>
          </a:p>
        </p:txBody>
      </p:sp>
      <p:sp>
        <p:nvSpPr>
          <p:cNvPr id="15" name="Elipse 14"/>
          <p:cNvSpPr/>
          <p:nvPr/>
        </p:nvSpPr>
        <p:spPr>
          <a:xfrm>
            <a:off x="7668344" y="191683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CaixaDeTexto 15"/>
          <p:cNvSpPr txBox="1"/>
          <p:nvPr/>
        </p:nvSpPr>
        <p:spPr>
          <a:xfrm>
            <a:off x="7668344" y="1916832"/>
            <a:ext cx="360040" cy="369332"/>
          </a:xfrm>
          <a:prstGeom prst="rect">
            <a:avLst/>
          </a:prstGeom>
          <a:noFill/>
        </p:spPr>
        <p:txBody>
          <a:bodyPr wrap="square" rtlCol="0">
            <a:spAutoFit/>
          </a:bodyPr>
          <a:lstStyle/>
          <a:p>
            <a:r>
              <a:rPr lang="pt-BR" dirty="0" smtClean="0"/>
              <a:t>T</a:t>
            </a:r>
            <a:endParaRPr lang="pt-BR" dirty="0"/>
          </a:p>
        </p:txBody>
      </p:sp>
      <p:sp>
        <p:nvSpPr>
          <p:cNvPr id="17" name="Elipse 16"/>
          <p:cNvSpPr/>
          <p:nvPr/>
        </p:nvSpPr>
        <p:spPr>
          <a:xfrm>
            <a:off x="2622848" y="126876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8" name="CaixaDeTexto 17"/>
          <p:cNvSpPr txBox="1"/>
          <p:nvPr/>
        </p:nvSpPr>
        <p:spPr>
          <a:xfrm>
            <a:off x="2622848" y="1268760"/>
            <a:ext cx="360040" cy="369332"/>
          </a:xfrm>
          <a:prstGeom prst="rect">
            <a:avLst/>
          </a:prstGeom>
          <a:noFill/>
        </p:spPr>
        <p:txBody>
          <a:bodyPr wrap="square" rtlCol="0">
            <a:spAutoFit/>
          </a:bodyPr>
          <a:lstStyle/>
          <a:p>
            <a:r>
              <a:rPr lang="pt-BR" dirty="0" smtClean="0"/>
              <a:t>A</a:t>
            </a:r>
            <a:endParaRPr lang="pt-BR" dirty="0"/>
          </a:p>
        </p:txBody>
      </p:sp>
      <p:sp>
        <p:nvSpPr>
          <p:cNvPr id="19" name="CaixaDeTexto 18"/>
          <p:cNvSpPr txBox="1"/>
          <p:nvPr/>
        </p:nvSpPr>
        <p:spPr>
          <a:xfrm>
            <a:off x="467544" y="2636912"/>
            <a:ext cx="1008112" cy="369332"/>
          </a:xfrm>
          <a:prstGeom prst="rect">
            <a:avLst/>
          </a:prstGeom>
          <a:noFill/>
        </p:spPr>
        <p:txBody>
          <a:bodyPr wrap="square" rtlCol="0">
            <a:spAutoFit/>
          </a:bodyPr>
          <a:lstStyle/>
          <a:p>
            <a:r>
              <a:rPr lang="pt-BR" dirty="0" smtClean="0"/>
              <a:t>origem</a:t>
            </a:r>
            <a:endParaRPr lang="pt-BR" dirty="0"/>
          </a:p>
        </p:txBody>
      </p:sp>
      <p:sp>
        <p:nvSpPr>
          <p:cNvPr id="20" name="CaixaDeTexto 19"/>
          <p:cNvSpPr txBox="1"/>
          <p:nvPr/>
        </p:nvSpPr>
        <p:spPr>
          <a:xfrm>
            <a:off x="7308304" y="1448780"/>
            <a:ext cx="1728192" cy="369332"/>
          </a:xfrm>
          <a:prstGeom prst="rect">
            <a:avLst/>
          </a:prstGeom>
          <a:noFill/>
        </p:spPr>
        <p:txBody>
          <a:bodyPr wrap="square" rtlCol="0">
            <a:spAutoFit/>
          </a:bodyPr>
          <a:lstStyle/>
          <a:p>
            <a:r>
              <a:rPr lang="pt-BR" dirty="0" smtClean="0"/>
              <a:t>escoadouro</a:t>
            </a:r>
            <a:endParaRPr lang="pt-BR" dirty="0"/>
          </a:p>
        </p:txBody>
      </p:sp>
      <p:cxnSp>
        <p:nvCxnSpPr>
          <p:cNvPr id="21" name="Conector de seta reta 20"/>
          <p:cNvCxnSpPr>
            <a:stCxn id="5" idx="7"/>
          </p:cNvCxnSpPr>
          <p:nvPr/>
        </p:nvCxnSpPr>
        <p:spPr>
          <a:xfrm flipV="1">
            <a:off x="1710961" y="1628800"/>
            <a:ext cx="911887" cy="105154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Conector de seta reta 21"/>
          <p:cNvCxnSpPr>
            <a:stCxn id="8" idx="3"/>
          </p:cNvCxnSpPr>
          <p:nvPr/>
        </p:nvCxnSpPr>
        <p:spPr>
          <a:xfrm>
            <a:off x="4788024" y="2964686"/>
            <a:ext cx="1800200" cy="118439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Conector de seta reta 22"/>
          <p:cNvCxnSpPr>
            <a:stCxn id="14" idx="3"/>
            <a:endCxn id="15" idx="2"/>
          </p:cNvCxnSpPr>
          <p:nvPr/>
        </p:nvCxnSpPr>
        <p:spPr>
          <a:xfrm flipV="1">
            <a:off x="6300192" y="2096852"/>
            <a:ext cx="1368152" cy="464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Conector de seta reta 23"/>
          <p:cNvCxnSpPr>
            <a:stCxn id="11" idx="6"/>
            <a:endCxn id="10" idx="1"/>
          </p:cNvCxnSpPr>
          <p:nvPr/>
        </p:nvCxnSpPr>
        <p:spPr>
          <a:xfrm flipV="1">
            <a:off x="3419872" y="4252446"/>
            <a:ext cx="3168352" cy="7665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Conector de seta reta 24"/>
          <p:cNvCxnSpPr>
            <a:stCxn id="5" idx="6"/>
            <a:endCxn id="7" idx="1"/>
          </p:cNvCxnSpPr>
          <p:nvPr/>
        </p:nvCxnSpPr>
        <p:spPr>
          <a:xfrm>
            <a:off x="1763688" y="2807640"/>
            <a:ext cx="2717023" cy="2510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Conector de seta reta 25"/>
          <p:cNvCxnSpPr>
            <a:stCxn id="17" idx="6"/>
            <a:endCxn id="14" idx="1"/>
          </p:cNvCxnSpPr>
          <p:nvPr/>
        </p:nvCxnSpPr>
        <p:spPr>
          <a:xfrm>
            <a:off x="2982888" y="1448780"/>
            <a:ext cx="2957264" cy="65271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Conector de seta reta 26"/>
          <p:cNvCxnSpPr>
            <a:endCxn id="11" idx="1"/>
          </p:cNvCxnSpPr>
          <p:nvPr/>
        </p:nvCxnSpPr>
        <p:spPr>
          <a:xfrm>
            <a:off x="1710961" y="2987660"/>
            <a:ext cx="1401598" cy="121414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Conector de seta reta 27"/>
          <p:cNvCxnSpPr/>
          <p:nvPr/>
        </p:nvCxnSpPr>
        <p:spPr>
          <a:xfrm>
            <a:off x="2982888" y="1628800"/>
            <a:ext cx="1445096" cy="115122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ector de seta reta 28"/>
          <p:cNvCxnSpPr/>
          <p:nvPr/>
        </p:nvCxnSpPr>
        <p:spPr>
          <a:xfrm flipH="1" flipV="1">
            <a:off x="6120172" y="2286164"/>
            <a:ext cx="468052" cy="17816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Conector de seta reta 29"/>
          <p:cNvCxnSpPr>
            <a:stCxn id="10" idx="0"/>
          </p:cNvCxnSpPr>
          <p:nvPr/>
        </p:nvCxnSpPr>
        <p:spPr>
          <a:xfrm flipV="1">
            <a:off x="6768244" y="2286164"/>
            <a:ext cx="1080120" cy="17816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ector de seta reta 30"/>
          <p:cNvCxnSpPr/>
          <p:nvPr/>
        </p:nvCxnSpPr>
        <p:spPr>
          <a:xfrm flipH="1">
            <a:off x="3419872" y="3176972"/>
            <a:ext cx="1041648" cy="96281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Conector de seta reta 31"/>
          <p:cNvCxnSpPr/>
          <p:nvPr/>
        </p:nvCxnSpPr>
        <p:spPr>
          <a:xfrm flipV="1">
            <a:off x="4788024" y="2276872"/>
            <a:ext cx="1152128" cy="54332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CaixaDeTexto 32"/>
          <p:cNvSpPr txBox="1"/>
          <p:nvPr/>
        </p:nvSpPr>
        <p:spPr>
          <a:xfrm>
            <a:off x="1583668" y="2204410"/>
            <a:ext cx="396044" cy="369332"/>
          </a:xfrm>
          <a:prstGeom prst="rect">
            <a:avLst/>
          </a:prstGeom>
          <a:noFill/>
        </p:spPr>
        <p:txBody>
          <a:bodyPr wrap="square" rtlCol="0">
            <a:spAutoFit/>
          </a:bodyPr>
          <a:lstStyle/>
          <a:p>
            <a:r>
              <a:rPr lang="pt-BR" dirty="0" smtClean="0"/>
              <a:t>5</a:t>
            </a:r>
            <a:endParaRPr lang="pt-BR" dirty="0"/>
          </a:p>
        </p:txBody>
      </p:sp>
      <p:sp>
        <p:nvSpPr>
          <p:cNvPr id="34" name="CaixaDeTexto 33"/>
          <p:cNvSpPr txBox="1"/>
          <p:nvPr/>
        </p:nvSpPr>
        <p:spPr>
          <a:xfrm>
            <a:off x="2166904" y="2548532"/>
            <a:ext cx="455944" cy="369332"/>
          </a:xfrm>
          <a:prstGeom prst="rect">
            <a:avLst/>
          </a:prstGeom>
          <a:noFill/>
        </p:spPr>
        <p:txBody>
          <a:bodyPr wrap="square" rtlCol="0">
            <a:spAutoFit/>
          </a:bodyPr>
          <a:lstStyle/>
          <a:p>
            <a:r>
              <a:rPr lang="pt-BR" dirty="0" smtClean="0"/>
              <a:t>7</a:t>
            </a:r>
            <a:endParaRPr lang="pt-BR" dirty="0"/>
          </a:p>
        </p:txBody>
      </p:sp>
      <p:sp>
        <p:nvSpPr>
          <p:cNvPr id="35" name="CaixaDeTexto 34"/>
          <p:cNvSpPr txBox="1"/>
          <p:nvPr/>
        </p:nvSpPr>
        <p:spPr>
          <a:xfrm>
            <a:off x="1781690" y="3284984"/>
            <a:ext cx="385214" cy="373396"/>
          </a:xfrm>
          <a:prstGeom prst="rect">
            <a:avLst/>
          </a:prstGeom>
          <a:noFill/>
        </p:spPr>
        <p:txBody>
          <a:bodyPr wrap="square" rtlCol="0">
            <a:spAutoFit/>
          </a:bodyPr>
          <a:lstStyle/>
          <a:p>
            <a:r>
              <a:rPr lang="pt-BR" dirty="0" smtClean="0"/>
              <a:t>4</a:t>
            </a:r>
            <a:endParaRPr lang="pt-BR" dirty="0"/>
          </a:p>
        </p:txBody>
      </p:sp>
      <p:sp>
        <p:nvSpPr>
          <p:cNvPr id="36" name="CaixaDeTexto 35"/>
          <p:cNvSpPr txBox="1"/>
          <p:nvPr/>
        </p:nvSpPr>
        <p:spPr>
          <a:xfrm>
            <a:off x="3239852" y="1268760"/>
            <a:ext cx="465584" cy="369332"/>
          </a:xfrm>
          <a:prstGeom prst="rect">
            <a:avLst/>
          </a:prstGeom>
          <a:noFill/>
        </p:spPr>
        <p:txBody>
          <a:bodyPr wrap="square" rtlCol="0">
            <a:spAutoFit/>
          </a:bodyPr>
          <a:lstStyle/>
          <a:p>
            <a:r>
              <a:rPr lang="pt-BR" dirty="0" smtClean="0"/>
              <a:t>3</a:t>
            </a:r>
            <a:endParaRPr lang="pt-BR" dirty="0"/>
          </a:p>
        </p:txBody>
      </p:sp>
      <p:sp>
        <p:nvSpPr>
          <p:cNvPr id="37" name="CaixaDeTexto 36"/>
          <p:cNvSpPr txBox="1"/>
          <p:nvPr/>
        </p:nvSpPr>
        <p:spPr>
          <a:xfrm>
            <a:off x="3419872" y="1775139"/>
            <a:ext cx="285564" cy="369332"/>
          </a:xfrm>
          <a:prstGeom prst="rect">
            <a:avLst/>
          </a:prstGeom>
          <a:noFill/>
        </p:spPr>
        <p:txBody>
          <a:bodyPr wrap="square" rtlCol="0">
            <a:spAutoFit/>
          </a:bodyPr>
          <a:lstStyle/>
          <a:p>
            <a:r>
              <a:rPr lang="pt-BR" dirty="0" smtClean="0"/>
              <a:t>1</a:t>
            </a:r>
            <a:endParaRPr lang="pt-BR" dirty="0"/>
          </a:p>
        </p:txBody>
      </p:sp>
      <p:sp>
        <p:nvSpPr>
          <p:cNvPr id="38" name="CaixaDeTexto 37"/>
          <p:cNvSpPr txBox="1"/>
          <p:nvPr/>
        </p:nvSpPr>
        <p:spPr>
          <a:xfrm>
            <a:off x="4012704" y="3131676"/>
            <a:ext cx="487288" cy="369332"/>
          </a:xfrm>
          <a:prstGeom prst="rect">
            <a:avLst/>
          </a:prstGeom>
          <a:noFill/>
        </p:spPr>
        <p:txBody>
          <a:bodyPr wrap="square" rtlCol="0">
            <a:spAutoFit/>
          </a:bodyPr>
          <a:lstStyle/>
          <a:p>
            <a:r>
              <a:rPr lang="pt-BR" dirty="0" smtClean="0"/>
              <a:t>2</a:t>
            </a:r>
            <a:endParaRPr lang="pt-BR" dirty="0"/>
          </a:p>
        </p:txBody>
      </p:sp>
      <p:sp>
        <p:nvSpPr>
          <p:cNvPr id="39" name="CaixaDeTexto 38"/>
          <p:cNvSpPr txBox="1"/>
          <p:nvPr/>
        </p:nvSpPr>
        <p:spPr>
          <a:xfrm>
            <a:off x="3779912" y="4293096"/>
            <a:ext cx="476436" cy="369332"/>
          </a:xfrm>
          <a:prstGeom prst="rect">
            <a:avLst/>
          </a:prstGeom>
          <a:noFill/>
        </p:spPr>
        <p:txBody>
          <a:bodyPr wrap="square" rtlCol="0">
            <a:spAutoFit/>
          </a:bodyPr>
          <a:lstStyle/>
          <a:p>
            <a:r>
              <a:rPr lang="pt-BR" dirty="0" smtClean="0"/>
              <a:t>4</a:t>
            </a:r>
            <a:endParaRPr lang="pt-BR" dirty="0"/>
          </a:p>
        </p:txBody>
      </p:sp>
      <p:sp>
        <p:nvSpPr>
          <p:cNvPr id="40" name="CaixaDeTexto 39"/>
          <p:cNvSpPr txBox="1"/>
          <p:nvPr/>
        </p:nvSpPr>
        <p:spPr>
          <a:xfrm>
            <a:off x="6948264" y="3933056"/>
            <a:ext cx="360040" cy="369332"/>
          </a:xfrm>
          <a:prstGeom prst="rect">
            <a:avLst/>
          </a:prstGeom>
          <a:noFill/>
        </p:spPr>
        <p:txBody>
          <a:bodyPr wrap="square" rtlCol="0">
            <a:spAutoFit/>
          </a:bodyPr>
          <a:lstStyle/>
          <a:p>
            <a:r>
              <a:rPr lang="pt-BR" dirty="0" smtClean="0"/>
              <a:t>6</a:t>
            </a:r>
            <a:endParaRPr lang="pt-BR" dirty="0"/>
          </a:p>
        </p:txBody>
      </p:sp>
      <p:sp>
        <p:nvSpPr>
          <p:cNvPr id="41" name="CaixaDeTexto 40"/>
          <p:cNvSpPr txBox="1"/>
          <p:nvPr/>
        </p:nvSpPr>
        <p:spPr>
          <a:xfrm>
            <a:off x="6516216" y="3471682"/>
            <a:ext cx="252028" cy="369332"/>
          </a:xfrm>
          <a:prstGeom prst="rect">
            <a:avLst/>
          </a:prstGeom>
          <a:noFill/>
        </p:spPr>
        <p:txBody>
          <a:bodyPr wrap="square" rtlCol="0">
            <a:spAutoFit/>
          </a:bodyPr>
          <a:lstStyle/>
          <a:p>
            <a:r>
              <a:rPr lang="pt-BR" dirty="0" smtClean="0"/>
              <a:t>1</a:t>
            </a:r>
            <a:endParaRPr lang="pt-BR" dirty="0"/>
          </a:p>
        </p:txBody>
      </p:sp>
      <p:sp>
        <p:nvSpPr>
          <p:cNvPr id="42" name="CaixaDeTexto 41"/>
          <p:cNvSpPr txBox="1"/>
          <p:nvPr/>
        </p:nvSpPr>
        <p:spPr>
          <a:xfrm>
            <a:off x="6300192" y="1775139"/>
            <a:ext cx="288032" cy="369332"/>
          </a:xfrm>
          <a:prstGeom prst="rect">
            <a:avLst/>
          </a:prstGeom>
          <a:noFill/>
        </p:spPr>
        <p:txBody>
          <a:bodyPr wrap="square" rtlCol="0">
            <a:spAutoFit/>
          </a:bodyPr>
          <a:lstStyle/>
          <a:p>
            <a:r>
              <a:rPr lang="pt-BR" dirty="0" smtClean="0"/>
              <a:t>9</a:t>
            </a:r>
            <a:endParaRPr lang="pt-BR" dirty="0"/>
          </a:p>
        </p:txBody>
      </p:sp>
      <p:sp>
        <p:nvSpPr>
          <p:cNvPr id="43" name="CaixaDeTexto 42"/>
          <p:cNvSpPr txBox="1"/>
          <p:nvPr/>
        </p:nvSpPr>
        <p:spPr>
          <a:xfrm>
            <a:off x="5004048" y="2917864"/>
            <a:ext cx="360040" cy="369332"/>
          </a:xfrm>
          <a:prstGeom prst="rect">
            <a:avLst/>
          </a:prstGeom>
          <a:noFill/>
        </p:spPr>
        <p:txBody>
          <a:bodyPr wrap="square" rtlCol="0">
            <a:spAutoFit/>
          </a:bodyPr>
          <a:lstStyle/>
          <a:p>
            <a:r>
              <a:rPr lang="pt-BR" dirty="0" smtClean="0"/>
              <a:t>5</a:t>
            </a:r>
            <a:endParaRPr lang="pt-BR" dirty="0"/>
          </a:p>
        </p:txBody>
      </p:sp>
      <p:sp>
        <p:nvSpPr>
          <p:cNvPr id="44" name="CaixaDeTexto 43"/>
          <p:cNvSpPr txBox="1"/>
          <p:nvPr/>
        </p:nvSpPr>
        <p:spPr>
          <a:xfrm>
            <a:off x="4788024" y="2389076"/>
            <a:ext cx="396044" cy="369332"/>
          </a:xfrm>
          <a:prstGeom prst="rect">
            <a:avLst/>
          </a:prstGeom>
          <a:noFill/>
        </p:spPr>
        <p:txBody>
          <a:bodyPr wrap="square" rtlCol="0">
            <a:spAutoFit/>
          </a:bodyPr>
          <a:lstStyle/>
          <a:p>
            <a:r>
              <a:rPr lang="pt-BR" dirty="0" smtClean="0"/>
              <a:t>4</a:t>
            </a:r>
            <a:endParaRPr lang="pt-BR" dirty="0"/>
          </a:p>
        </p:txBody>
      </p:sp>
      <p:sp>
        <p:nvSpPr>
          <p:cNvPr id="45" name="Elipse 44"/>
          <p:cNvSpPr/>
          <p:nvPr/>
        </p:nvSpPr>
        <p:spPr>
          <a:xfrm>
            <a:off x="1556048" y="521152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6" name="CaixaDeTexto 45"/>
          <p:cNvSpPr txBox="1"/>
          <p:nvPr/>
        </p:nvSpPr>
        <p:spPr>
          <a:xfrm>
            <a:off x="1556048" y="5211524"/>
            <a:ext cx="360040" cy="369332"/>
          </a:xfrm>
          <a:prstGeom prst="rect">
            <a:avLst/>
          </a:prstGeom>
          <a:noFill/>
        </p:spPr>
        <p:txBody>
          <a:bodyPr wrap="square" rtlCol="0">
            <a:spAutoFit/>
          </a:bodyPr>
          <a:lstStyle/>
          <a:p>
            <a:r>
              <a:rPr lang="pt-BR" dirty="0" smtClean="0"/>
              <a:t>O</a:t>
            </a:r>
            <a:endParaRPr lang="pt-BR" dirty="0"/>
          </a:p>
        </p:txBody>
      </p:sp>
      <p:sp>
        <p:nvSpPr>
          <p:cNvPr id="47" name="Elipse 46"/>
          <p:cNvSpPr/>
          <p:nvPr/>
        </p:nvSpPr>
        <p:spPr>
          <a:xfrm>
            <a:off x="4580384" y="522920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8" name="CaixaDeTexto 47"/>
          <p:cNvSpPr txBox="1"/>
          <p:nvPr/>
        </p:nvSpPr>
        <p:spPr>
          <a:xfrm>
            <a:off x="4580384" y="5219908"/>
            <a:ext cx="360040" cy="369332"/>
          </a:xfrm>
          <a:prstGeom prst="rect">
            <a:avLst/>
          </a:prstGeom>
          <a:noFill/>
        </p:spPr>
        <p:txBody>
          <a:bodyPr wrap="square" rtlCol="0">
            <a:spAutoFit/>
          </a:bodyPr>
          <a:lstStyle/>
          <a:p>
            <a:r>
              <a:rPr lang="pt-BR" dirty="0" smtClean="0"/>
              <a:t>B</a:t>
            </a:r>
            <a:endParaRPr lang="pt-BR" dirty="0"/>
          </a:p>
        </p:txBody>
      </p:sp>
      <p:sp>
        <p:nvSpPr>
          <p:cNvPr id="51" name="CaixaDeTexto 50"/>
          <p:cNvSpPr txBox="1"/>
          <p:nvPr/>
        </p:nvSpPr>
        <p:spPr>
          <a:xfrm>
            <a:off x="2319304" y="5132436"/>
            <a:ext cx="455944" cy="369332"/>
          </a:xfrm>
          <a:prstGeom prst="rect">
            <a:avLst/>
          </a:prstGeom>
          <a:noFill/>
        </p:spPr>
        <p:txBody>
          <a:bodyPr wrap="square" rtlCol="0">
            <a:spAutoFit/>
          </a:bodyPr>
          <a:lstStyle/>
          <a:p>
            <a:r>
              <a:rPr lang="pt-BR" dirty="0" smtClean="0"/>
              <a:t>2</a:t>
            </a:r>
            <a:endParaRPr lang="pt-BR" dirty="0"/>
          </a:p>
        </p:txBody>
      </p:sp>
      <p:sp>
        <p:nvSpPr>
          <p:cNvPr id="52" name="CaixaDeTexto 51"/>
          <p:cNvSpPr txBox="1"/>
          <p:nvPr/>
        </p:nvSpPr>
        <p:spPr>
          <a:xfrm>
            <a:off x="4018130" y="5132436"/>
            <a:ext cx="562254" cy="369332"/>
          </a:xfrm>
          <a:prstGeom prst="rect">
            <a:avLst/>
          </a:prstGeom>
          <a:noFill/>
        </p:spPr>
        <p:txBody>
          <a:bodyPr wrap="square" rtlCol="0">
            <a:spAutoFit/>
          </a:bodyPr>
          <a:lstStyle/>
          <a:p>
            <a:r>
              <a:rPr lang="pt-BR" dirty="0" smtClean="0"/>
              <a:t>5</a:t>
            </a:r>
            <a:endParaRPr lang="pt-BR" dirty="0"/>
          </a:p>
        </p:txBody>
      </p:sp>
      <p:cxnSp>
        <p:nvCxnSpPr>
          <p:cNvPr id="54" name="Conector de seta reta 53"/>
          <p:cNvCxnSpPr/>
          <p:nvPr/>
        </p:nvCxnSpPr>
        <p:spPr>
          <a:xfrm flipV="1">
            <a:off x="2319304" y="5543944"/>
            <a:ext cx="92456" cy="4053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5" name="CaixaDeTexto 54"/>
          <p:cNvSpPr txBox="1"/>
          <p:nvPr/>
        </p:nvSpPr>
        <p:spPr>
          <a:xfrm>
            <a:off x="1556048" y="6165304"/>
            <a:ext cx="1426840" cy="646331"/>
          </a:xfrm>
          <a:prstGeom prst="rect">
            <a:avLst/>
          </a:prstGeom>
          <a:noFill/>
        </p:spPr>
        <p:txBody>
          <a:bodyPr wrap="square" rtlCol="0">
            <a:spAutoFit/>
          </a:bodyPr>
          <a:lstStyle/>
          <a:p>
            <a:r>
              <a:rPr lang="pt-BR" dirty="0" smtClean="0">
                <a:solidFill>
                  <a:srgbClr val="FF0000"/>
                </a:solidFill>
              </a:rPr>
              <a:t>Capacidade residual</a:t>
            </a:r>
            <a:endParaRPr lang="pt-BR" dirty="0">
              <a:solidFill>
                <a:srgbClr val="FF0000"/>
              </a:solidFill>
            </a:endParaRPr>
          </a:p>
        </p:txBody>
      </p:sp>
      <p:cxnSp>
        <p:nvCxnSpPr>
          <p:cNvPr id="61" name="Conector reto 60"/>
          <p:cNvCxnSpPr>
            <a:stCxn id="45" idx="6"/>
          </p:cNvCxnSpPr>
          <p:nvPr/>
        </p:nvCxnSpPr>
        <p:spPr>
          <a:xfrm>
            <a:off x="1916088" y="5391544"/>
            <a:ext cx="2664296" cy="176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CaixaDeTexto 61"/>
          <p:cNvSpPr txBox="1"/>
          <p:nvPr/>
        </p:nvSpPr>
        <p:spPr>
          <a:xfrm>
            <a:off x="4760404" y="5949280"/>
            <a:ext cx="4383596" cy="923330"/>
          </a:xfrm>
          <a:prstGeom prst="rect">
            <a:avLst/>
          </a:prstGeom>
          <a:noFill/>
        </p:spPr>
        <p:txBody>
          <a:bodyPr wrap="square" rtlCol="0">
            <a:spAutoFit/>
          </a:bodyPr>
          <a:lstStyle/>
          <a:p>
            <a:r>
              <a:rPr lang="pt-BR" b="1" dirty="0" err="1" smtClean="0"/>
              <a:t>Obs</a:t>
            </a:r>
            <a:r>
              <a:rPr lang="pt-BR" b="1" dirty="0" smtClean="0"/>
              <a:t>: </a:t>
            </a:r>
            <a:r>
              <a:rPr lang="pt-BR" dirty="0" smtClean="0"/>
              <a:t>o nº de um arco próximo a um nó fornece a capacidade residual para o fluxo que vai desse nó para outro. </a:t>
            </a:r>
            <a:endParaRPr lang="pt-BR" dirty="0"/>
          </a:p>
        </p:txBody>
      </p:sp>
      <p:sp>
        <p:nvSpPr>
          <p:cNvPr id="2" name="Espaço Reservado para Conteúdo 1"/>
          <p:cNvSpPr>
            <a:spLocks noGrp="1"/>
          </p:cNvSpPr>
          <p:nvPr>
            <p:ph idx="1"/>
          </p:nvPr>
        </p:nvSpPr>
        <p:spPr/>
        <p:txBody>
          <a:bodyPr/>
          <a:lstStyle/>
          <a:p>
            <a:endParaRPr lang="pt-BR"/>
          </a:p>
        </p:txBody>
      </p:sp>
    </p:spTree>
    <p:extLst>
      <p:ext uri="{BB962C8B-B14F-4D97-AF65-F5344CB8AC3E}">
        <p14:creationId xmlns:p14="http://schemas.microsoft.com/office/powerpoint/2010/main" val="58769407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11159</TotalTime>
  <Words>2451</Words>
  <Application>Microsoft Office PowerPoint</Application>
  <PresentationFormat>Apresentação na tela (4:3)</PresentationFormat>
  <Paragraphs>303</Paragraphs>
  <Slides>41</Slides>
  <Notes>0</Notes>
  <HiddenSlides>0</HiddenSlides>
  <MMClips>0</MMClips>
  <ScaleCrop>false</ScaleCrop>
  <HeadingPairs>
    <vt:vector size="4" baseType="variant">
      <vt:variant>
        <vt:lpstr>Tema</vt:lpstr>
      </vt:variant>
      <vt:variant>
        <vt:i4>1</vt:i4>
      </vt:variant>
      <vt:variant>
        <vt:lpstr>Títulos de slides</vt:lpstr>
      </vt:variant>
      <vt:variant>
        <vt:i4>41</vt:i4>
      </vt:variant>
    </vt:vector>
  </HeadingPairs>
  <TitlesOfParts>
    <vt:vector size="42" baseType="lpstr">
      <vt:lpstr>Tema do Office</vt:lpstr>
      <vt:lpstr>Otimização em Redes</vt:lpstr>
      <vt:lpstr>Roteiro</vt:lpstr>
      <vt:lpstr>Definição</vt:lpstr>
      <vt:lpstr>Problemas em rede</vt:lpstr>
      <vt:lpstr>Problemas em redes</vt:lpstr>
      <vt:lpstr>Problemas em redes</vt:lpstr>
      <vt:lpstr>Problemas em redes</vt:lpstr>
      <vt:lpstr>Problema do fluxo máximo: conceitos importantes </vt:lpstr>
      <vt:lpstr>Apresentação do PowerPoint</vt:lpstr>
      <vt:lpstr>Rede residual</vt:lpstr>
      <vt:lpstr>Fluxo máximo em redes: conceitos</vt:lpstr>
      <vt:lpstr>Algoritmo do Fluxo Máximo</vt:lpstr>
      <vt:lpstr>Algoritmo do Fluxo Máximo</vt:lpstr>
      <vt:lpstr>Encontrando um  caminho aumentado</vt:lpstr>
      <vt:lpstr>Encontrando um  caminho aumentado</vt:lpstr>
      <vt:lpstr>Fluxo máximo em redes: Definições e notações</vt:lpstr>
      <vt:lpstr>Fluxo máximo em redes: Definições e notações</vt:lpstr>
      <vt:lpstr>Apresentação do PowerPoint</vt:lpstr>
      <vt:lpstr>Corte 1 – capacidade 16 Corte 2 – capacidade 15 Corte 3 – capacidade 16 Corte 4 – capacidade 15</vt:lpstr>
      <vt:lpstr>Observações</vt:lpstr>
      <vt:lpstr>Exemplo</vt:lpstr>
      <vt:lpstr>Fluxo de Custo Mínimo: Definições preliminares</vt:lpstr>
      <vt:lpstr>O problema do fluxo de custo mínimo</vt:lpstr>
      <vt:lpstr>Aplicações do Problema do Fluxo de Custo Mínimo</vt:lpstr>
      <vt:lpstr>Fluxo de Custo Mínimo: Formulação do Modelo</vt:lpstr>
      <vt:lpstr>Fluxo de Custo Mínimo: Formulação do Modelo</vt:lpstr>
      <vt:lpstr>Exemplo de rede</vt:lpstr>
      <vt:lpstr>Apresentação do PowerPoint</vt:lpstr>
      <vt:lpstr>Fluxo de Custo Mínimo: Propriedades</vt:lpstr>
      <vt:lpstr>Método Simplex de Rede</vt:lpstr>
      <vt:lpstr>Método Simplex de Rede</vt:lpstr>
      <vt:lpstr>Método Simplex de Rede</vt:lpstr>
      <vt:lpstr>Método simplex de rede</vt:lpstr>
      <vt:lpstr>Método simplex de rede</vt:lpstr>
      <vt:lpstr>Método simplex de rede</vt:lpstr>
      <vt:lpstr>Método simplex de rede</vt:lpstr>
      <vt:lpstr>Método simplex de rede</vt:lpstr>
      <vt:lpstr>Método simplex de rede</vt:lpstr>
      <vt:lpstr>Método simplex de rede</vt:lpstr>
      <vt:lpstr>Método simplex de rede</vt:lpstr>
      <vt:lpstr>Método simplex de rede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Otimização em Redes</dc:title>
  <dc:creator>Andrea</dc:creator>
  <cp:lastModifiedBy>andrea</cp:lastModifiedBy>
  <cp:revision>169</cp:revision>
  <cp:lastPrinted>2012-04-10T14:15:50Z</cp:lastPrinted>
  <dcterms:created xsi:type="dcterms:W3CDTF">2012-01-17T11:52:45Z</dcterms:created>
  <dcterms:modified xsi:type="dcterms:W3CDTF">2018-03-14T20:41:37Z</dcterms:modified>
</cp:coreProperties>
</file>