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76" r:id="rId3"/>
    <p:sldId id="353" r:id="rId4"/>
    <p:sldId id="354" r:id="rId5"/>
    <p:sldId id="355" r:id="rId6"/>
    <p:sldId id="356" r:id="rId7"/>
    <p:sldId id="339" r:id="rId8"/>
    <p:sldId id="277" r:id="rId9"/>
    <p:sldId id="279" r:id="rId10"/>
    <p:sldId id="280" r:id="rId11"/>
    <p:sldId id="281" r:id="rId12"/>
    <p:sldId id="340" r:id="rId13"/>
    <p:sldId id="341" r:id="rId14"/>
    <p:sldId id="282" r:id="rId15"/>
    <p:sldId id="342" r:id="rId16"/>
    <p:sldId id="284" r:id="rId17"/>
    <p:sldId id="285" r:id="rId18"/>
    <p:sldId id="286" r:id="rId19"/>
    <p:sldId id="287" r:id="rId20"/>
    <p:sldId id="288" r:id="rId21"/>
    <p:sldId id="289" r:id="rId22"/>
    <p:sldId id="344" r:id="rId23"/>
    <p:sldId id="290" r:id="rId24"/>
    <p:sldId id="298" r:id="rId25"/>
    <p:sldId id="299" r:id="rId26"/>
    <p:sldId id="300" r:id="rId27"/>
    <p:sldId id="301" r:id="rId28"/>
    <p:sldId id="302" r:id="rId29"/>
    <p:sldId id="303" r:id="rId30"/>
    <p:sldId id="304" r:id="rId31"/>
    <p:sldId id="306" r:id="rId32"/>
    <p:sldId id="307" r:id="rId33"/>
    <p:sldId id="305" r:id="rId34"/>
    <p:sldId id="308" r:id="rId35"/>
    <p:sldId id="345" r:id="rId36"/>
    <p:sldId id="346" r:id="rId37"/>
    <p:sldId id="347" r:id="rId38"/>
    <p:sldId id="348" r:id="rId39"/>
    <p:sldId id="349" r:id="rId40"/>
    <p:sldId id="350" r:id="rId41"/>
    <p:sldId id="352" r:id="rId42"/>
    <p:sldId id="351" r:id="rId43"/>
  </p:sldIdLst>
  <p:sldSz cx="9144000" cy="6858000" type="screen4x3"/>
  <p:notesSz cx="6858000" cy="1000125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2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A2EC3D-D007-434E-86B5-16DC719FDEBE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51388"/>
            <a:ext cx="5486400" cy="45005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99600"/>
            <a:ext cx="2971800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99600"/>
            <a:ext cx="2971800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102C47-A0E1-40C6-A5CA-0B55F67F7E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835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102C47-A0E1-40C6-A5CA-0B55F67F7EEB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1964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1B0E-9886-4D39-8F90-35563236A96D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1BC7-2989-4938-8598-8E4B4495B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8667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1B0E-9886-4D39-8F90-35563236A96D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1BC7-2989-4938-8598-8E4B4495B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7941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1B0E-9886-4D39-8F90-35563236A96D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1BC7-2989-4938-8598-8E4B4495B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9123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1B0E-9886-4D39-8F90-35563236A96D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1BC7-2989-4938-8598-8E4B4495B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561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1B0E-9886-4D39-8F90-35563236A96D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1BC7-2989-4938-8598-8E4B4495B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502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1B0E-9886-4D39-8F90-35563236A96D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1BC7-2989-4938-8598-8E4B4495B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167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1B0E-9886-4D39-8F90-35563236A96D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1BC7-2989-4938-8598-8E4B4495B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7152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1B0E-9886-4D39-8F90-35563236A96D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1BC7-2989-4938-8598-8E4B4495B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3908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1B0E-9886-4D39-8F90-35563236A96D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1BC7-2989-4938-8598-8E4B4495B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19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1B0E-9886-4D39-8F90-35563236A96D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1BC7-2989-4938-8598-8E4B4495B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7628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1B0E-9886-4D39-8F90-35563236A96D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1BC7-2989-4938-8598-8E4B4495B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386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E1B0E-9886-4D39-8F90-35563236A96D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21BC7-2989-4938-8598-8E4B4495B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9368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Otimização em </a:t>
            </a:r>
            <a:r>
              <a:rPr lang="pt-BR" dirty="0" err="1" smtClean="0"/>
              <a:t>Redes_Parte</a:t>
            </a:r>
            <a:r>
              <a:rPr lang="pt-BR" smtClean="0"/>
              <a:t> III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Pesquisa Operacional II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118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Construindo a rede de projetos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Rede de projeto </a:t>
            </a:r>
            <a:r>
              <a:rPr lang="pt-BR" b="1" dirty="0" err="1" smtClean="0"/>
              <a:t>atividade-no-nó</a:t>
            </a:r>
            <a:r>
              <a:rPr lang="pt-BR" b="1" dirty="0" smtClean="0"/>
              <a:t> (ANN</a:t>
            </a:r>
            <a:r>
              <a:rPr lang="pt-BR" b="1" dirty="0" smtClean="0"/>
              <a:t>) ou modelo franc</a:t>
            </a:r>
            <a:r>
              <a:rPr lang="pt-BR" b="1" dirty="0" smtClean="0"/>
              <a:t>ês</a:t>
            </a:r>
            <a:r>
              <a:rPr lang="pt-BR" b="1" dirty="0" smtClean="0"/>
              <a:t>: </a:t>
            </a:r>
            <a:r>
              <a:rPr lang="pt-BR" dirty="0" smtClean="0"/>
              <a:t>cada atividade é representada por um nó. Os arcos são usados apenas para mostrar as relações de precedência entre as atividades.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594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Exemplo: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Uma empreiteira acaba de ganhar uma concorrência no valor de $ 5,4 milhões para construir uma nova unidade fabril para uma indústria. Esse cliente precisa que essa nova unidade entre em operação em 40 semanas.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112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33984"/>
              </p:ext>
            </p:extLst>
          </p:nvPr>
        </p:nvGraphicFramePr>
        <p:xfrm>
          <a:off x="1033664" y="404664"/>
          <a:ext cx="7282752" cy="583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0552"/>
                <a:gridCol w="2644208"/>
                <a:gridCol w="1470592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Atividade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Descrição da atividade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Atividades</a:t>
                      </a:r>
                      <a:r>
                        <a:rPr lang="pt-BR" b="1" baseline="0" dirty="0" smtClean="0"/>
                        <a:t> precedentes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Duração Estimada</a:t>
                      </a:r>
                      <a:r>
                        <a:rPr lang="pt-BR" b="1" baseline="0" dirty="0" smtClean="0"/>
                        <a:t> (semanas)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Escavação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Fundações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Paredes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Teto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Tubulação externa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Tubulação interna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Revestimento externo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H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Pintura externa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E, 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Instalação elétrica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Revestimento</a:t>
                      </a:r>
                      <a:r>
                        <a:rPr lang="pt-BR" baseline="0" dirty="0" smtClean="0"/>
                        <a:t> das paredes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F, 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K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Pisos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Pintura interna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Acabamento</a:t>
                      </a:r>
                      <a:r>
                        <a:rPr lang="pt-BR" baseline="0" dirty="0" smtClean="0"/>
                        <a:t> externo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H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Acabamento externo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K, 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97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/>
          <a:lstStyle/>
          <a:p>
            <a:r>
              <a:rPr lang="pt-BR" dirty="0" smtClean="0"/>
              <a:t>Exemplo: rede (ANN)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5" y="908720"/>
            <a:ext cx="6696745" cy="5949279"/>
          </a:xfrm>
        </p:spPr>
      </p:pic>
    </p:spTree>
    <p:extLst>
      <p:ext uri="{BB962C8B-B14F-4D97-AF65-F5344CB8AC3E}">
        <p14:creationId xmlns:p14="http://schemas.microsoft.com/office/powerpoint/2010/main" val="97506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CPM </a:t>
            </a:r>
            <a:r>
              <a:rPr lang="pt-BR" dirty="0" smtClean="0"/>
              <a:t>– Controle do tempo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Qual a duração (estimada) do projeto?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b="1" dirty="0" smtClean="0"/>
              <a:t>Resposta: </a:t>
            </a:r>
            <a:r>
              <a:rPr lang="pt-BR" dirty="0" smtClean="0"/>
              <a:t>A duração estimada do projeto é igual ao comprimento do caminho mais longo (em tempo de execução) através da rede de projeto. 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Esse caminho mais longo é chamado </a:t>
            </a:r>
            <a:r>
              <a:rPr lang="pt-BR" b="1" dirty="0" smtClean="0"/>
              <a:t>caminho crítico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278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CPM </a:t>
            </a:r>
            <a:r>
              <a:rPr lang="pt-BR" dirty="0" smtClean="0"/>
              <a:t>– </a:t>
            </a:r>
            <a:r>
              <a:rPr lang="pt-BR" dirty="0" smtClean="0"/>
              <a:t>Controle do tempo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2578102"/>
              </p:ext>
            </p:extLst>
          </p:nvPr>
        </p:nvGraphicFramePr>
        <p:xfrm>
          <a:off x="1094883" y="1628800"/>
          <a:ext cx="6861492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6692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Caminho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Comprimento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INÍCIO-A-B-C-D-G-H-M-FIM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2+4+10+6+7+9+2 = 40 semanas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INÍCIO-A-B-C-D-E-H-M-FIM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2+4+10+4+9+2 = 31 semanas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INÍCIO-A-B-C-E-F-J-K-N-FIM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2+4+10+4+5+8+4+6 = 43</a:t>
                      </a:r>
                      <a:r>
                        <a:rPr lang="pt-BR" baseline="0" dirty="0" smtClean="0"/>
                        <a:t> semanas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INÍCIO-A-B-C-E-F-J-L-N-FIM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2+4+10+4+5+8+5+6 = 44 semanas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INÍCIO-A-B-C-I-J-K-N-FIM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2+4+10+7+8+4+6 = 41 semanas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INÍCIO-A-B-C-I-J-L-N-FIM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2+4+10+7+8+5+6=</a:t>
                      </a:r>
                      <a:r>
                        <a:rPr lang="pt-BR" baseline="0" dirty="0" smtClean="0"/>
                        <a:t> 42 semanas</a:t>
                      </a:r>
                      <a:endParaRPr lang="pt-BR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755576" y="5013176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CAMINHO CRÍTICO: INÍCIO-A-B-C-E-F-J-L-N-FIM</a:t>
            </a:r>
          </a:p>
          <a:p>
            <a:r>
              <a:rPr lang="pt-BR" dirty="0" smtClean="0"/>
              <a:t>DURAÇÃO (ESTIMADA) DO PROJETO = 44 SEMANAS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162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Método para achar o </a:t>
            </a:r>
            <a:r>
              <a:rPr lang="pt-BR" dirty="0" smtClean="0"/>
              <a:t>caminho </a:t>
            </a:r>
            <a:r>
              <a:rPr lang="pt-BR" dirty="0" smtClean="0"/>
              <a:t>crítico numa rede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b="1" dirty="0" smtClean="0"/>
              <a:t>Variáveis</a:t>
            </a:r>
            <a:endParaRPr lang="pt-BR" dirty="0" smtClean="0"/>
          </a:p>
          <a:p>
            <a:pPr marL="0" indent="0">
              <a:buNone/>
            </a:pPr>
            <a:r>
              <a:rPr lang="pt-BR" b="1" dirty="0" smtClean="0">
                <a:sym typeface="Symbol"/>
              </a:rPr>
              <a:t>ES (</a:t>
            </a:r>
            <a:r>
              <a:rPr lang="pt-BR" b="1" dirty="0" err="1" smtClean="0">
                <a:sym typeface="Symbol"/>
              </a:rPr>
              <a:t>earliest</a:t>
            </a:r>
            <a:r>
              <a:rPr lang="pt-BR" b="1" dirty="0" smtClean="0">
                <a:sym typeface="Symbol"/>
              </a:rPr>
              <a:t> start) </a:t>
            </a:r>
            <a:r>
              <a:rPr lang="pt-BR" dirty="0" smtClean="0">
                <a:sym typeface="Symbol"/>
              </a:rPr>
              <a:t>= data mais cedo possível que uma atividade pode começar.</a:t>
            </a:r>
          </a:p>
          <a:p>
            <a:pPr marL="0" indent="0">
              <a:buNone/>
            </a:pPr>
            <a:r>
              <a:rPr lang="pt-BR" b="1" dirty="0" smtClean="0">
                <a:sym typeface="Symbol"/>
              </a:rPr>
              <a:t>EF (</a:t>
            </a:r>
            <a:r>
              <a:rPr lang="pt-BR" b="1" dirty="0" err="1" smtClean="0">
                <a:sym typeface="Symbol"/>
              </a:rPr>
              <a:t>earliest</a:t>
            </a:r>
            <a:r>
              <a:rPr lang="pt-BR" b="1" dirty="0" smtClean="0">
                <a:sym typeface="Symbol"/>
              </a:rPr>
              <a:t> </a:t>
            </a:r>
            <a:r>
              <a:rPr lang="pt-BR" b="1" dirty="0" err="1" smtClean="0">
                <a:sym typeface="Symbol"/>
              </a:rPr>
              <a:t>finish</a:t>
            </a:r>
            <a:r>
              <a:rPr lang="pt-BR" b="1" dirty="0" smtClean="0">
                <a:sym typeface="Symbol"/>
              </a:rPr>
              <a:t>) </a:t>
            </a:r>
            <a:r>
              <a:rPr lang="pt-BR" dirty="0" smtClean="0">
                <a:sym typeface="Symbol"/>
              </a:rPr>
              <a:t>= data mais cedo que uma atividade pode acabar.</a:t>
            </a:r>
          </a:p>
          <a:p>
            <a:pPr marL="0" indent="0">
              <a:buNone/>
            </a:pPr>
            <a:r>
              <a:rPr lang="pt-BR" b="1" dirty="0">
                <a:sym typeface="Symbol"/>
              </a:rPr>
              <a:t>LS </a:t>
            </a:r>
            <a:r>
              <a:rPr lang="pt-BR" b="1" dirty="0" smtClean="0">
                <a:sym typeface="Symbol"/>
              </a:rPr>
              <a:t>(</a:t>
            </a:r>
            <a:r>
              <a:rPr lang="pt-BR" b="1" dirty="0" err="1" smtClean="0">
                <a:sym typeface="Symbol"/>
              </a:rPr>
              <a:t>latest</a:t>
            </a:r>
            <a:r>
              <a:rPr lang="pt-BR" b="1" dirty="0" smtClean="0">
                <a:sym typeface="Symbol"/>
              </a:rPr>
              <a:t> start) </a:t>
            </a:r>
            <a:r>
              <a:rPr lang="pt-BR" dirty="0" smtClean="0">
                <a:sym typeface="Symbol"/>
              </a:rPr>
              <a:t>=data </a:t>
            </a:r>
            <a:r>
              <a:rPr lang="pt-BR" dirty="0">
                <a:sym typeface="Symbol"/>
              </a:rPr>
              <a:t>mais </a:t>
            </a:r>
            <a:r>
              <a:rPr lang="pt-BR" dirty="0" smtClean="0">
                <a:sym typeface="Symbol"/>
              </a:rPr>
              <a:t>tarde </a:t>
            </a:r>
            <a:r>
              <a:rPr lang="pt-BR" dirty="0">
                <a:sym typeface="Symbol"/>
              </a:rPr>
              <a:t>possível que uma atividade pode </a:t>
            </a:r>
            <a:r>
              <a:rPr lang="pt-BR" dirty="0" smtClean="0">
                <a:sym typeface="Symbol"/>
              </a:rPr>
              <a:t>começar sem comprometer a duração do projeto.</a:t>
            </a:r>
            <a:endParaRPr lang="pt-BR" dirty="0">
              <a:sym typeface="Symbol"/>
            </a:endParaRPr>
          </a:p>
          <a:p>
            <a:pPr marL="0" indent="0">
              <a:buNone/>
            </a:pPr>
            <a:r>
              <a:rPr lang="pt-BR" b="1" dirty="0" smtClean="0">
                <a:sym typeface="Symbol"/>
              </a:rPr>
              <a:t>LF (</a:t>
            </a:r>
            <a:r>
              <a:rPr lang="pt-BR" b="1" dirty="0" err="1" smtClean="0">
                <a:sym typeface="Symbol"/>
              </a:rPr>
              <a:t>latest</a:t>
            </a:r>
            <a:r>
              <a:rPr lang="pt-BR" b="1" dirty="0" smtClean="0">
                <a:sym typeface="Symbol"/>
              </a:rPr>
              <a:t> </a:t>
            </a:r>
            <a:r>
              <a:rPr lang="pt-BR" b="1" dirty="0" err="1" smtClean="0">
                <a:sym typeface="Symbol"/>
              </a:rPr>
              <a:t>finish</a:t>
            </a:r>
            <a:r>
              <a:rPr lang="pt-BR" b="1" dirty="0" smtClean="0">
                <a:sym typeface="Symbol"/>
              </a:rPr>
              <a:t>) = </a:t>
            </a:r>
            <a:r>
              <a:rPr lang="pt-BR" dirty="0" smtClean="0">
                <a:sym typeface="Symbol"/>
              </a:rPr>
              <a:t>data </a:t>
            </a:r>
            <a:r>
              <a:rPr lang="pt-BR" dirty="0">
                <a:sym typeface="Symbol"/>
              </a:rPr>
              <a:t>mais </a:t>
            </a:r>
            <a:r>
              <a:rPr lang="pt-BR" dirty="0" smtClean="0">
                <a:sym typeface="Symbol"/>
              </a:rPr>
              <a:t>tarde </a:t>
            </a:r>
            <a:r>
              <a:rPr lang="pt-BR" dirty="0">
                <a:sym typeface="Symbol"/>
              </a:rPr>
              <a:t>que uma atividade pode </a:t>
            </a:r>
            <a:r>
              <a:rPr lang="pt-BR" dirty="0" smtClean="0">
                <a:sym typeface="Symbol"/>
              </a:rPr>
              <a:t>acabar </a:t>
            </a:r>
            <a:r>
              <a:rPr lang="pt-BR" dirty="0">
                <a:sym typeface="Symbol"/>
              </a:rPr>
              <a:t>sem comprometer a duração do projeto</a:t>
            </a:r>
            <a:r>
              <a:rPr lang="pt-BR" dirty="0" smtClean="0">
                <a:sym typeface="Symbol"/>
              </a:rPr>
              <a:t>.</a:t>
            </a:r>
            <a:endParaRPr lang="pt-BR" dirty="0">
              <a:sym typeface="Symbol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3628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Achando o caminho crítico numa rede 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56792"/>
                <a:ext cx="8435280" cy="452596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pt-BR" dirty="0">
                    <a:sym typeface="Symbol"/>
                  </a:rPr>
                  <a:t>Seja </a:t>
                </a:r>
                <a:r>
                  <a:rPr lang="pt-BR" baseline="-25000" dirty="0" smtClean="0">
                    <a:sym typeface="Symbol"/>
                  </a:rPr>
                  <a:t>j</a:t>
                </a:r>
                <a:r>
                  <a:rPr lang="pt-BR" dirty="0" smtClean="0">
                    <a:sym typeface="Symbol"/>
                  </a:rPr>
                  <a:t>  </a:t>
                </a:r>
                <a:r>
                  <a:rPr lang="pt-BR" dirty="0">
                    <a:sym typeface="Symbol"/>
                  </a:rPr>
                  <a:t>o conjunto de atividades precedentes da atividade </a:t>
                </a:r>
                <a:r>
                  <a:rPr lang="pt-BR" dirty="0" smtClean="0">
                    <a:sym typeface="Symbol"/>
                  </a:rPr>
                  <a:t>j e </a:t>
                </a:r>
                <a:r>
                  <a:rPr lang="pt-BR" dirty="0" err="1">
                    <a:sym typeface="Symbol"/>
                  </a:rPr>
                  <a:t>D</a:t>
                </a:r>
                <a:r>
                  <a:rPr lang="pt-BR" baseline="-25000" dirty="0" err="1">
                    <a:sym typeface="Symbol"/>
                  </a:rPr>
                  <a:t>j</a:t>
                </a:r>
                <a:r>
                  <a:rPr lang="pt-BR" dirty="0">
                    <a:sym typeface="Symbol"/>
                  </a:rPr>
                  <a:t> </a:t>
                </a:r>
                <a:r>
                  <a:rPr lang="pt-BR" dirty="0" smtClean="0">
                    <a:sym typeface="Symbol"/>
                  </a:rPr>
                  <a:t>a </a:t>
                </a:r>
                <a:r>
                  <a:rPr lang="pt-BR" dirty="0">
                    <a:sym typeface="Symbol"/>
                  </a:rPr>
                  <a:t>duração da atividade j.</a:t>
                </a:r>
              </a:p>
              <a:p>
                <a:pPr marL="0" indent="0" algn="just">
                  <a:buNone/>
                </a:pPr>
                <a:endParaRPr lang="pt-BR" dirty="0" smtClean="0">
                  <a:sym typeface="Symbol"/>
                </a:endParaRPr>
              </a:p>
              <a:p>
                <a:pPr marL="0" indent="0" algn="ctr">
                  <a:buNone/>
                </a:pPr>
                <a:r>
                  <a:rPr lang="pt-BR" dirty="0" smtClean="0">
                    <a:solidFill>
                      <a:srgbClr val="FF0000"/>
                    </a:solidFill>
                    <a:sym typeface="Symbol"/>
                  </a:rPr>
                  <a:t>ES</a:t>
                </a:r>
                <a:r>
                  <a:rPr lang="pt-BR" baseline="-25000" dirty="0" err="1" smtClean="0">
                    <a:solidFill>
                      <a:srgbClr val="FF0000"/>
                    </a:solidFill>
                    <a:sym typeface="Symbol"/>
                  </a:rPr>
                  <a:t>j</a:t>
                </a:r>
                <a:r>
                  <a:rPr lang="pt-BR" dirty="0" smtClean="0">
                    <a:solidFill>
                      <a:srgbClr val="FF0000"/>
                    </a:solidFill>
                    <a:sym typeface="Symbol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solidFill>
                              <a:srgbClr val="FF0000"/>
                            </a:solidFill>
                            <a:latin typeface="Cambria Math"/>
                            <a:sym typeface="Symbol"/>
                          </a:rPr>
                        </m:ctrlPr>
                      </m:sSubPr>
                      <m:e>
                        <m:r>
                          <a:rPr lang="pt-BR" b="0" i="1" smtClean="0">
                            <a:solidFill>
                              <a:srgbClr val="FF0000"/>
                            </a:solidFill>
                            <a:latin typeface="Cambria Math"/>
                            <a:sym typeface="Symbol"/>
                          </a:rPr>
                          <m:t>𝑚𝑎𝑥</m:t>
                        </m:r>
                      </m:e>
                      <m:sub>
                        <m:r>
                          <a:rPr lang="pt-BR" b="0" i="1" smtClean="0">
                            <a:solidFill>
                              <a:srgbClr val="FF0000"/>
                            </a:solidFill>
                            <a:latin typeface="Cambria Math"/>
                            <a:sym typeface="Symbol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pt-BR" b="0" i="1" smtClean="0">
                            <a:solidFill>
                              <a:srgbClr val="FF0000"/>
                            </a:solidFill>
                            <a:latin typeface="Cambria Math"/>
                            <a:sym typeface="Symbol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BR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sym typeface="Symbol"/>
                              </a:rPr>
                            </m:ctrlPr>
                          </m:sSubPr>
                          <m:e>
                            <m:r>
                              <a:rPr lang="pt-BR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sym typeface="Symbol"/>
                              </a:rPr>
                              <m:t>𝐸𝐹</m:t>
                            </m:r>
                          </m:e>
                          <m:sub>
                            <m:r>
                              <a:rPr lang="pt-BR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sym typeface="Symbol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pt-BR" b="0" i="1" smtClean="0">
                        <a:solidFill>
                          <a:srgbClr val="FF0000"/>
                        </a:solidFill>
                        <a:latin typeface="Cambria Math"/>
                        <a:sym typeface="Symbol"/>
                      </a:rPr>
                      <m:t>, </m:t>
                    </m:r>
                    <m:r>
                      <a:rPr lang="pt-BR" b="0" i="1" smtClean="0">
                        <a:solidFill>
                          <a:srgbClr val="FF0000"/>
                        </a:solidFill>
                        <a:latin typeface="Cambria Math"/>
                        <a:sym typeface="Symbol"/>
                      </a:rPr>
                      <m:t>𝑖</m:t>
                    </m:r>
                    <m:r>
                      <a:rPr lang="pt-BR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sym typeface="Symbol"/>
                      </a:rPr>
                      <m:t>∈</m:t>
                    </m:r>
                    <m:sSub>
                      <m:sSubPr>
                        <m:ctrlPr>
                          <a:rPr lang="pt-BR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  <a:sym typeface="Symbol"/>
                          </a:rPr>
                        </m:ctrlPr>
                      </m:sSubPr>
                      <m:e>
                        <m:r>
                          <a:rPr lang="pt-BR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  <a:sym typeface="Symbol"/>
                          </a:rPr>
                          <m:t>𝜋</m:t>
                        </m:r>
                      </m:e>
                      <m:sub>
                        <m:r>
                          <a:rPr lang="pt-BR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  <a:sym typeface="Symbol"/>
                          </a:rPr>
                          <m:t>𝑗</m:t>
                        </m:r>
                      </m:sub>
                    </m:sSub>
                    <m:r>
                      <a:rPr lang="pt-BR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sym typeface="Symbol"/>
                      </a:rPr>
                      <m:t>.</m:t>
                    </m:r>
                  </m:oMath>
                </a14:m>
                <a:endParaRPr lang="pt-BR" dirty="0" smtClean="0">
                  <a:solidFill>
                    <a:srgbClr val="FF0000"/>
                  </a:solidFill>
                  <a:sym typeface="Symbol"/>
                </a:endParaRPr>
              </a:p>
              <a:p>
                <a:pPr marL="0" indent="0">
                  <a:buNone/>
                </a:pPr>
                <a:endParaRPr lang="pt-BR" u="sng" dirty="0"/>
              </a:p>
              <a:p>
                <a:pPr marL="0" indent="0" algn="ctr">
                  <a:buNone/>
                </a:pPr>
                <a:r>
                  <a:rPr lang="pt-BR" dirty="0" err="1" smtClean="0">
                    <a:solidFill>
                      <a:srgbClr val="FF0000"/>
                    </a:solidFill>
                    <a:sym typeface="Symbol"/>
                  </a:rPr>
                  <a:t>EF</a:t>
                </a:r>
                <a:r>
                  <a:rPr lang="pt-BR" baseline="-25000" dirty="0" err="1" smtClean="0">
                    <a:solidFill>
                      <a:srgbClr val="FF0000"/>
                    </a:solidFill>
                    <a:sym typeface="Symbol"/>
                  </a:rPr>
                  <a:t>j</a:t>
                </a:r>
                <a:r>
                  <a:rPr lang="pt-BR" dirty="0" smtClean="0">
                    <a:solidFill>
                      <a:srgbClr val="FF0000"/>
                    </a:solidFill>
                    <a:sym typeface="Symbol"/>
                  </a:rPr>
                  <a:t> = </a:t>
                </a:r>
                <a:r>
                  <a:rPr lang="pt-BR" dirty="0" err="1" smtClean="0">
                    <a:solidFill>
                      <a:srgbClr val="FF0000"/>
                    </a:solidFill>
                    <a:sym typeface="Symbol"/>
                  </a:rPr>
                  <a:t>ES</a:t>
                </a:r>
                <a:r>
                  <a:rPr lang="pt-BR" baseline="-25000" dirty="0" err="1">
                    <a:solidFill>
                      <a:srgbClr val="FF0000"/>
                    </a:solidFill>
                    <a:sym typeface="Symbol"/>
                  </a:rPr>
                  <a:t>j</a:t>
                </a:r>
                <a:r>
                  <a:rPr lang="pt-BR" dirty="0" smtClean="0">
                    <a:solidFill>
                      <a:srgbClr val="FF0000"/>
                    </a:solidFill>
                    <a:sym typeface="Symbol"/>
                  </a:rPr>
                  <a:t> + </a:t>
                </a:r>
                <a:r>
                  <a:rPr lang="pt-BR" dirty="0" err="1" smtClean="0">
                    <a:solidFill>
                      <a:srgbClr val="FF0000"/>
                    </a:solidFill>
                    <a:sym typeface="Symbol"/>
                  </a:rPr>
                  <a:t>D</a:t>
                </a:r>
                <a:r>
                  <a:rPr lang="pt-BR" baseline="-25000" dirty="0" err="1" smtClean="0">
                    <a:solidFill>
                      <a:srgbClr val="FF0000"/>
                    </a:solidFill>
                    <a:sym typeface="Symbol"/>
                  </a:rPr>
                  <a:t>j</a:t>
                </a:r>
                <a:r>
                  <a:rPr lang="pt-BR" dirty="0">
                    <a:solidFill>
                      <a:srgbClr val="FF0000"/>
                    </a:solidFill>
                    <a:sym typeface="Symbol"/>
                  </a:rPr>
                  <a:t>.</a:t>
                </a:r>
                <a:endParaRPr lang="pt-BR" dirty="0" smtClean="0">
                  <a:solidFill>
                    <a:srgbClr val="FF0000"/>
                  </a:solidFill>
                  <a:sym typeface="Symbol"/>
                </a:endParaRPr>
              </a:p>
              <a:p>
                <a:pPr marL="0" indent="0">
                  <a:buNone/>
                </a:pPr>
                <a:endParaRPr lang="pt-BR" dirty="0" smtClean="0">
                  <a:sym typeface="Symbol"/>
                </a:endParaRP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56792"/>
                <a:ext cx="8435280" cy="4525963"/>
              </a:xfrm>
              <a:blipFill rotWithShape="1">
                <a:blip r:embed="rId2"/>
                <a:stretch>
                  <a:fillRect l="-1806" t="-2019" r="-180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836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Achando o caminho crítico numa rede 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435280" cy="4525963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buNone/>
                </a:pPr>
                <a:r>
                  <a:rPr lang="pt-BR" dirty="0">
                    <a:sym typeface="Symbol"/>
                  </a:rPr>
                  <a:t>S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BR">
                        <a:latin typeface="Cambria Math"/>
                        <a:ea typeface="Cambria Math"/>
                        <a:sym typeface="Symbol"/>
                      </a:rPr>
                      <m:t>eja</m:t>
                    </m:r>
                    <m:r>
                      <a:rPr lang="pt-BR">
                        <a:latin typeface="Cambria Math"/>
                        <a:ea typeface="Cambria Math"/>
                        <a:sym typeface="Symbol"/>
                      </a:rPr>
                      <m:t>  </m:t>
                    </m:r>
                    <m:r>
                      <a:rPr lang="pt-BR" i="1">
                        <a:latin typeface="Cambria Math"/>
                        <a:ea typeface="Cambria Math"/>
                        <a:sym typeface="Symbol"/>
                      </a:rPr>
                      <m:t>∅</m:t>
                    </m:r>
                  </m:oMath>
                </a14:m>
                <a:r>
                  <a:rPr lang="pt-BR" baseline="-25000" dirty="0">
                    <a:sym typeface="Symbol"/>
                  </a:rPr>
                  <a:t>j</a:t>
                </a:r>
                <a:r>
                  <a:rPr lang="pt-BR" dirty="0">
                    <a:sym typeface="Symbol"/>
                  </a:rPr>
                  <a:t> é o conjunto das atividades sucessoras à atividade j.</a:t>
                </a:r>
              </a:p>
              <a:p>
                <a:pPr marL="0" indent="0" algn="ctr">
                  <a:buNone/>
                </a:pPr>
                <a:r>
                  <a:rPr lang="pt-BR" dirty="0" smtClean="0">
                    <a:solidFill>
                      <a:schemeClr val="accent2">
                        <a:lumMod val="75000"/>
                      </a:schemeClr>
                    </a:solidFill>
                    <a:sym typeface="Symbol"/>
                  </a:rPr>
                  <a:t>LS</a:t>
                </a:r>
                <a:r>
                  <a:rPr lang="pt-BR" baseline="-25000" dirty="0" err="1" smtClean="0">
                    <a:solidFill>
                      <a:schemeClr val="accent2">
                        <a:lumMod val="75000"/>
                      </a:schemeClr>
                    </a:solidFill>
                    <a:sym typeface="Symbol"/>
                  </a:rPr>
                  <a:t>j</a:t>
                </a:r>
                <a:r>
                  <a:rPr lang="pt-BR" dirty="0" smtClean="0">
                    <a:solidFill>
                      <a:schemeClr val="accent2">
                        <a:lumMod val="75000"/>
                      </a:schemeClr>
                    </a:solidFill>
                    <a:sym typeface="Symbol"/>
                  </a:rPr>
                  <a:t> =</a:t>
                </a:r>
                <a:r>
                  <a:rPr lang="pt-BR" dirty="0" err="1" smtClean="0">
                    <a:solidFill>
                      <a:schemeClr val="accent2">
                        <a:lumMod val="75000"/>
                      </a:schemeClr>
                    </a:solidFill>
                    <a:sym typeface="Symbol"/>
                  </a:rPr>
                  <a:t>LF</a:t>
                </a:r>
                <a:r>
                  <a:rPr lang="pt-BR" baseline="-25000" dirty="0" err="1" smtClean="0">
                    <a:solidFill>
                      <a:schemeClr val="accent2">
                        <a:lumMod val="75000"/>
                      </a:schemeClr>
                    </a:solidFill>
                    <a:sym typeface="Symbol"/>
                  </a:rPr>
                  <a:t>j</a:t>
                </a:r>
                <a:r>
                  <a:rPr lang="pt-BR" dirty="0" smtClean="0">
                    <a:solidFill>
                      <a:schemeClr val="accent2">
                        <a:lumMod val="75000"/>
                      </a:schemeClr>
                    </a:solidFill>
                    <a:sym typeface="Symbol"/>
                  </a:rPr>
                  <a:t> – </a:t>
                </a:r>
                <a:r>
                  <a:rPr lang="pt-BR" dirty="0" err="1" smtClean="0">
                    <a:solidFill>
                      <a:schemeClr val="accent2">
                        <a:lumMod val="75000"/>
                      </a:schemeClr>
                    </a:solidFill>
                    <a:sym typeface="Symbol"/>
                  </a:rPr>
                  <a:t>D</a:t>
                </a:r>
                <a:r>
                  <a:rPr lang="pt-BR" baseline="-25000" dirty="0" err="1" smtClean="0">
                    <a:solidFill>
                      <a:schemeClr val="accent2">
                        <a:lumMod val="75000"/>
                      </a:schemeClr>
                    </a:solidFill>
                    <a:sym typeface="Symbol"/>
                  </a:rPr>
                  <a:t>j</a:t>
                </a:r>
                <a:endParaRPr lang="pt-BR" baseline="-25000" dirty="0" smtClean="0">
                  <a:solidFill>
                    <a:schemeClr val="accent2">
                      <a:lumMod val="75000"/>
                    </a:schemeClr>
                  </a:solidFill>
                  <a:sym typeface="Symbol"/>
                </a:endParaRPr>
              </a:p>
              <a:p>
                <a:pPr marL="0" indent="0">
                  <a:buNone/>
                </a:pPr>
                <a:endParaRPr lang="pt-BR" b="1" u="sng" dirty="0" smtClean="0">
                  <a:solidFill>
                    <a:schemeClr val="accent2">
                      <a:lumMod val="75000"/>
                    </a:schemeClr>
                  </a:solidFill>
                </a:endParaRPr>
              </a:p>
              <a:p>
                <a:pPr marL="0" indent="0" algn="ctr">
                  <a:buNone/>
                </a:pPr>
                <a:r>
                  <a:rPr lang="pt-BR" dirty="0" err="1">
                    <a:solidFill>
                      <a:schemeClr val="accent2">
                        <a:lumMod val="75000"/>
                      </a:schemeClr>
                    </a:solidFill>
                    <a:sym typeface="Symbol"/>
                  </a:rPr>
                  <a:t>L</a:t>
                </a:r>
                <a:r>
                  <a:rPr lang="pt-BR" dirty="0" err="1" smtClean="0">
                    <a:solidFill>
                      <a:schemeClr val="accent2">
                        <a:lumMod val="75000"/>
                      </a:schemeClr>
                    </a:solidFill>
                    <a:sym typeface="Symbol"/>
                  </a:rPr>
                  <a:t>F</a:t>
                </a:r>
                <a:r>
                  <a:rPr lang="pt-BR" baseline="-25000" dirty="0" err="1" smtClean="0">
                    <a:solidFill>
                      <a:schemeClr val="accent2">
                        <a:lumMod val="75000"/>
                      </a:schemeClr>
                    </a:solidFill>
                    <a:sym typeface="Symbol"/>
                  </a:rPr>
                  <a:t>j</a:t>
                </a:r>
                <a:r>
                  <a:rPr lang="pt-BR" dirty="0" smtClean="0">
                    <a:solidFill>
                      <a:schemeClr val="accent2">
                        <a:lumMod val="75000"/>
                      </a:schemeClr>
                    </a:solidFill>
                    <a:sym typeface="Symbol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  <a:sym typeface="Symbol"/>
                          </a:rPr>
                        </m:ctrlPr>
                      </m:sSubPr>
                      <m:e>
                        <m:r>
                          <a:rPr lang="pt-BR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  <a:sym typeface="Symbol"/>
                          </a:rPr>
                          <m:t>𝑚</m:t>
                        </m:r>
                        <m:r>
                          <a:rPr lang="pt-BR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  <a:sym typeface="Symbol"/>
                          </a:rPr>
                          <m:t>𝑖𝑛</m:t>
                        </m:r>
                      </m:e>
                      <m:sub>
                        <m:r>
                          <a:rPr lang="pt-BR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  <a:sym typeface="Symbol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pt-BR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  <a:sym typeface="Symbol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BR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  <a:sym typeface="Symbol"/>
                              </a:rPr>
                            </m:ctrlPr>
                          </m:sSubPr>
                          <m:e>
                            <m:r>
                              <a:rPr lang="pt-BR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  <a:sym typeface="Symbol"/>
                              </a:rPr>
                              <m:t>𝐿𝑆</m:t>
                            </m:r>
                          </m:e>
                          <m:sub>
                            <m:r>
                              <a:rPr lang="pt-BR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  <a:sym typeface="Symbol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pt-BR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  <a:sym typeface="Symbol"/>
                      </a:rPr>
                      <m:t>, </m:t>
                    </m:r>
                    <m:r>
                      <a:rPr lang="pt-BR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  <a:sym typeface="Symbol"/>
                      </a:rPr>
                      <m:t>𝑖</m:t>
                    </m:r>
                    <m:r>
                      <a:rPr lang="pt-BR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  <a:ea typeface="Cambria Math"/>
                        <a:sym typeface="Symbol"/>
                      </a:rPr>
                      <m:t>∈</m:t>
                    </m:r>
                    <m:sSub>
                      <m:sSubPr>
                        <m:ctrlPr>
                          <a:rPr lang="pt-BR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  <a:sym typeface="Symbol"/>
                          </a:rPr>
                        </m:ctrlPr>
                      </m:sSubPr>
                      <m:e>
                        <m:r>
                          <a:rPr lang="pt-BR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  <a:sym typeface="Symbol"/>
                          </a:rPr>
                          <m:t>∅</m:t>
                        </m:r>
                      </m:e>
                      <m:sub>
                        <m:r>
                          <a:rPr lang="pt-BR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  <a:sym typeface="Symbol"/>
                          </a:rPr>
                          <m:t>𝑗</m:t>
                        </m:r>
                      </m:sub>
                    </m:sSub>
                    <m:r>
                      <a:rPr lang="pt-BR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  <a:ea typeface="Cambria Math"/>
                        <a:sym typeface="Symbol"/>
                      </a:rPr>
                      <m:t>.</m:t>
                    </m:r>
                  </m:oMath>
                </a14:m>
                <a:endParaRPr lang="pt-BR" dirty="0" smtClean="0">
                  <a:solidFill>
                    <a:schemeClr val="accent2">
                      <a:lumMod val="75000"/>
                    </a:schemeClr>
                  </a:solidFill>
                  <a:sym typeface="Symbol"/>
                </a:endParaRPr>
              </a:p>
              <a:p>
                <a:pPr marL="0" indent="0" algn="ctr">
                  <a:buNone/>
                </a:pPr>
                <a:endParaRPr lang="pt-BR" dirty="0">
                  <a:sym typeface="Symbol"/>
                </a:endParaRPr>
              </a:p>
              <a:p>
                <a:pPr marL="0" indent="0">
                  <a:buNone/>
                </a:pPr>
                <a:r>
                  <a:rPr lang="pt-BR" dirty="0" smtClean="0">
                    <a:sym typeface="Symbol"/>
                  </a:rPr>
                  <a:t>Se A atividade j não tiver sucessoras então </a:t>
                </a:r>
                <a:r>
                  <a:rPr lang="pt-BR" dirty="0" err="1" smtClean="0">
                    <a:sym typeface="Symbol"/>
                  </a:rPr>
                  <a:t>LF</a:t>
                </a:r>
                <a:r>
                  <a:rPr lang="pt-BR" baseline="-25000" dirty="0" err="1" smtClean="0">
                    <a:sym typeface="Symbol"/>
                  </a:rPr>
                  <a:t>j</a:t>
                </a:r>
                <a:r>
                  <a:rPr lang="pt-BR" baseline="-25000" dirty="0" smtClean="0">
                    <a:sym typeface="Symbol"/>
                  </a:rPr>
                  <a:t> </a:t>
                </a:r>
                <a:r>
                  <a:rPr lang="pt-BR" dirty="0" smtClean="0">
                    <a:sym typeface="Symbol"/>
                  </a:rPr>
                  <a:t>= </a:t>
                </a:r>
                <a:r>
                  <a:rPr lang="pt-BR" dirty="0" err="1" smtClean="0">
                    <a:sym typeface="Symbol"/>
                  </a:rPr>
                  <a:t>max</a:t>
                </a:r>
                <a:r>
                  <a:rPr lang="pt-BR" dirty="0" smtClean="0">
                    <a:sym typeface="Symbol"/>
                  </a:rPr>
                  <a:t> (</a:t>
                </a:r>
                <a:r>
                  <a:rPr lang="pt-BR" dirty="0" err="1" smtClean="0">
                    <a:sym typeface="Symbol"/>
                  </a:rPr>
                  <a:t>EF</a:t>
                </a:r>
                <a:r>
                  <a:rPr lang="pt-BR" baseline="-25000" dirty="0" err="1" smtClean="0">
                    <a:sym typeface="Symbol"/>
                  </a:rPr>
                  <a:t>i</a:t>
                </a:r>
                <a:r>
                  <a:rPr lang="pt-BR" dirty="0" smtClean="0">
                    <a:sym typeface="Symbol"/>
                  </a:rPr>
                  <a:t>), para toda atividade i. </a:t>
                </a: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435280" cy="4525963"/>
              </a:xfrm>
              <a:blipFill rotWithShape="1">
                <a:blip r:embed="rId2"/>
                <a:stretch>
                  <a:fillRect l="-1806" t="-2695" r="-180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034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O cálculo de ES é função dos </a:t>
            </a:r>
            <a:r>
              <a:rPr lang="pt-BR" dirty="0" err="1" smtClean="0"/>
              <a:t>EF’s</a:t>
            </a:r>
            <a:r>
              <a:rPr lang="pt-BR" dirty="0" smtClean="0"/>
              <a:t> precedentes, portanto, sua obtenção é realizada calculando os </a:t>
            </a:r>
            <a:r>
              <a:rPr lang="pt-BR" dirty="0" err="1" smtClean="0"/>
              <a:t>ES’s</a:t>
            </a:r>
            <a:r>
              <a:rPr lang="pt-BR" dirty="0" smtClean="0"/>
              <a:t> e </a:t>
            </a:r>
            <a:r>
              <a:rPr lang="pt-BR" dirty="0" err="1" smtClean="0"/>
              <a:t>EF’s</a:t>
            </a:r>
            <a:r>
              <a:rPr lang="pt-BR" dirty="0" smtClean="0"/>
              <a:t> no sentido do nó INÍCIO para o nó FIM. (</a:t>
            </a:r>
            <a:r>
              <a:rPr lang="pt-BR" dirty="0" err="1" smtClean="0"/>
              <a:t>forward</a:t>
            </a:r>
            <a:r>
              <a:rPr lang="pt-BR" dirty="0" smtClean="0"/>
              <a:t> </a:t>
            </a:r>
            <a:r>
              <a:rPr lang="pt-BR" dirty="0" err="1" smtClean="0"/>
              <a:t>pass</a:t>
            </a:r>
            <a:r>
              <a:rPr lang="pt-BR" dirty="0" smtClean="0"/>
              <a:t>).</a:t>
            </a:r>
          </a:p>
          <a:p>
            <a:endParaRPr lang="pt-BR" dirty="0"/>
          </a:p>
          <a:p>
            <a:r>
              <a:rPr lang="pt-BR" dirty="0"/>
              <a:t>O cálculo de </a:t>
            </a:r>
            <a:r>
              <a:rPr lang="pt-BR" dirty="0" smtClean="0"/>
              <a:t>LF </a:t>
            </a:r>
            <a:r>
              <a:rPr lang="pt-BR" dirty="0"/>
              <a:t>é função dos </a:t>
            </a:r>
            <a:r>
              <a:rPr lang="pt-BR" dirty="0" err="1" smtClean="0"/>
              <a:t>LS’s</a:t>
            </a:r>
            <a:r>
              <a:rPr lang="pt-BR" dirty="0" smtClean="0"/>
              <a:t> sucessores</a:t>
            </a:r>
            <a:r>
              <a:rPr lang="pt-BR" dirty="0"/>
              <a:t>, portanto, sua obtenção é realizada calculando os </a:t>
            </a:r>
            <a:r>
              <a:rPr lang="pt-BR" dirty="0" err="1" smtClean="0"/>
              <a:t>LS’s</a:t>
            </a:r>
            <a:r>
              <a:rPr lang="pt-BR" dirty="0" smtClean="0"/>
              <a:t> </a:t>
            </a:r>
            <a:r>
              <a:rPr lang="pt-BR" dirty="0"/>
              <a:t>e </a:t>
            </a:r>
            <a:r>
              <a:rPr lang="pt-BR" dirty="0" err="1" smtClean="0"/>
              <a:t>LF’s</a:t>
            </a:r>
            <a:r>
              <a:rPr lang="pt-BR" dirty="0" smtClean="0"/>
              <a:t> </a:t>
            </a:r>
            <a:r>
              <a:rPr lang="pt-BR" dirty="0"/>
              <a:t>no sentido do nó </a:t>
            </a:r>
            <a:r>
              <a:rPr lang="pt-BR" dirty="0" smtClean="0"/>
              <a:t>FIM </a:t>
            </a:r>
            <a:r>
              <a:rPr lang="pt-BR" dirty="0"/>
              <a:t>para o nó </a:t>
            </a:r>
            <a:r>
              <a:rPr lang="pt-BR" dirty="0" smtClean="0"/>
              <a:t>INÍCIO. (</a:t>
            </a:r>
            <a:r>
              <a:rPr lang="pt-BR" dirty="0" err="1" smtClean="0"/>
              <a:t>backward</a:t>
            </a:r>
            <a:r>
              <a:rPr lang="pt-BR" dirty="0" smtClean="0"/>
              <a:t> </a:t>
            </a:r>
            <a:r>
              <a:rPr lang="pt-BR" dirty="0" err="1"/>
              <a:t>pass</a:t>
            </a:r>
            <a:r>
              <a:rPr lang="pt-BR" dirty="0"/>
              <a:t>).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607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pt-BR" dirty="0" smtClean="0"/>
              <a:t>PERT e CPM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pt-BR" b="1" dirty="0" smtClean="0"/>
              <a:t>PERT ( </a:t>
            </a:r>
            <a:r>
              <a:rPr lang="pt-BR" b="1" dirty="0" err="1" smtClean="0"/>
              <a:t>Program</a:t>
            </a:r>
            <a:r>
              <a:rPr lang="pt-BR" b="1" dirty="0" smtClean="0"/>
              <a:t> </a:t>
            </a:r>
            <a:r>
              <a:rPr lang="pt-BR" b="1" dirty="0" err="1" smtClean="0"/>
              <a:t>Evaluation</a:t>
            </a:r>
            <a:r>
              <a:rPr lang="pt-BR" b="1" dirty="0" smtClean="0"/>
              <a:t> </a:t>
            </a:r>
            <a:r>
              <a:rPr lang="pt-BR" b="1" dirty="0" err="1" smtClean="0"/>
              <a:t>and</a:t>
            </a:r>
            <a:r>
              <a:rPr lang="pt-BR" b="1" dirty="0" smtClean="0"/>
              <a:t> </a:t>
            </a:r>
            <a:r>
              <a:rPr lang="pt-BR" b="1" dirty="0" err="1"/>
              <a:t>R</a:t>
            </a:r>
            <a:r>
              <a:rPr lang="pt-BR" b="1" dirty="0" err="1" smtClean="0"/>
              <a:t>eview</a:t>
            </a:r>
            <a:r>
              <a:rPr lang="pt-BR" b="1" dirty="0" smtClean="0"/>
              <a:t> </a:t>
            </a:r>
            <a:r>
              <a:rPr lang="pt-BR" b="1" dirty="0" err="1"/>
              <a:t>T</a:t>
            </a:r>
            <a:r>
              <a:rPr lang="pt-BR" b="1" dirty="0" err="1" smtClean="0"/>
              <a:t>hecnique</a:t>
            </a:r>
            <a:r>
              <a:rPr lang="pt-BR" b="1" dirty="0" smtClean="0"/>
              <a:t>) </a:t>
            </a:r>
            <a:r>
              <a:rPr lang="pt-BR" dirty="0" smtClean="0"/>
              <a:t>– técnica de revisão e avaliação de programa.</a:t>
            </a:r>
          </a:p>
          <a:p>
            <a:endParaRPr lang="pt-BR" dirty="0"/>
          </a:p>
          <a:p>
            <a:r>
              <a:rPr lang="pt-BR" b="1" dirty="0" smtClean="0"/>
              <a:t>CPM (</a:t>
            </a:r>
            <a:r>
              <a:rPr lang="pt-BR" b="1" dirty="0" err="1" smtClean="0"/>
              <a:t>Critical</a:t>
            </a:r>
            <a:r>
              <a:rPr lang="pt-BR" b="1" dirty="0" smtClean="0"/>
              <a:t> Path </a:t>
            </a:r>
            <a:r>
              <a:rPr lang="pt-BR" b="1" dirty="0" err="1" smtClean="0"/>
              <a:t>Method</a:t>
            </a:r>
            <a:r>
              <a:rPr lang="pt-BR" b="1" dirty="0" smtClean="0"/>
              <a:t>) </a:t>
            </a:r>
            <a:r>
              <a:rPr lang="pt-BR" dirty="0" smtClean="0"/>
              <a:t>– Método do caminho crítico.</a:t>
            </a:r>
          </a:p>
          <a:p>
            <a:endParaRPr lang="pt-BR" dirty="0"/>
          </a:p>
          <a:p>
            <a:r>
              <a:rPr lang="pt-BR" b="1" dirty="0" smtClean="0"/>
              <a:t>PERT e CPM </a:t>
            </a:r>
            <a:r>
              <a:rPr lang="pt-BR" dirty="0" smtClean="0"/>
              <a:t>– metodologias de gerenciamento de projetos.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440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3562744"/>
              </p:ext>
            </p:extLst>
          </p:nvPr>
        </p:nvGraphicFramePr>
        <p:xfrm>
          <a:off x="457200" y="404664"/>
          <a:ext cx="8229599" cy="591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5657"/>
                <a:gridCol w="1354967"/>
                <a:gridCol w="996347"/>
                <a:gridCol w="1175657"/>
                <a:gridCol w="1175657"/>
                <a:gridCol w="1175657"/>
                <a:gridCol w="1175657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Atividade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Atividades</a:t>
                      </a:r>
                      <a:r>
                        <a:rPr lang="pt-BR" b="1" baseline="0" dirty="0" smtClean="0"/>
                        <a:t> precedentes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ES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EF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LS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LF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S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H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E, 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F, 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K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H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K, 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589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Folga </a:t>
            </a:r>
            <a:r>
              <a:rPr lang="pt-BR" dirty="0" err="1" smtClean="0"/>
              <a:t>S</a:t>
            </a:r>
            <a:r>
              <a:rPr lang="pt-BR" baseline="-25000" dirty="0" err="1" smtClean="0"/>
              <a:t>j</a:t>
            </a:r>
            <a:r>
              <a:rPr lang="pt-BR" dirty="0" smtClean="0"/>
              <a:t> para uma atividade j corresponde ao atraso que a atividade j pode sofrer sem comprometer a duração total determinada pelo comprimento do caminho crítico.</a:t>
            </a:r>
          </a:p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 err="1" smtClean="0"/>
              <a:t>S</a:t>
            </a:r>
            <a:r>
              <a:rPr lang="pt-BR" baseline="-25000" dirty="0" err="1" smtClean="0"/>
              <a:t>j</a:t>
            </a:r>
            <a:r>
              <a:rPr lang="pt-BR" dirty="0" smtClean="0"/>
              <a:t> = </a:t>
            </a:r>
            <a:r>
              <a:rPr lang="pt-BR" dirty="0" err="1" smtClean="0"/>
              <a:t>LF</a:t>
            </a:r>
            <a:r>
              <a:rPr lang="pt-BR" baseline="-25000" dirty="0" err="1" smtClean="0"/>
              <a:t>j</a:t>
            </a:r>
            <a:r>
              <a:rPr lang="pt-BR" dirty="0" smtClean="0"/>
              <a:t> – </a:t>
            </a:r>
            <a:r>
              <a:rPr lang="pt-BR" dirty="0" err="1" smtClean="0"/>
              <a:t>EF</a:t>
            </a:r>
            <a:r>
              <a:rPr lang="pt-BR" baseline="-25000" dirty="0" err="1" smtClean="0"/>
              <a:t>j</a:t>
            </a:r>
            <a:r>
              <a:rPr lang="pt-BR" dirty="0" smtClean="0"/>
              <a:t> = </a:t>
            </a:r>
            <a:r>
              <a:rPr lang="pt-BR" dirty="0" err="1" smtClean="0"/>
              <a:t>LS</a:t>
            </a:r>
            <a:r>
              <a:rPr lang="pt-BR" baseline="-25000" dirty="0" err="1" smtClean="0"/>
              <a:t>j</a:t>
            </a:r>
            <a:r>
              <a:rPr lang="pt-BR" dirty="0" smtClean="0"/>
              <a:t> – </a:t>
            </a:r>
            <a:r>
              <a:rPr lang="pt-BR" dirty="0" err="1" smtClean="0"/>
              <a:t>ES</a:t>
            </a:r>
            <a:r>
              <a:rPr lang="pt-BR" baseline="-25000" dirty="0" err="1" smtClean="0"/>
              <a:t>j</a:t>
            </a:r>
            <a:endParaRPr lang="pt-BR" baseline="-25000" dirty="0"/>
          </a:p>
        </p:txBody>
      </p:sp>
    </p:spTree>
    <p:extLst>
      <p:ext uri="{BB962C8B-B14F-4D97-AF65-F5344CB8AC3E}">
        <p14:creationId xmlns:p14="http://schemas.microsoft.com/office/powerpoint/2010/main" val="202401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1187510"/>
              </p:ext>
            </p:extLst>
          </p:nvPr>
        </p:nvGraphicFramePr>
        <p:xfrm>
          <a:off x="457200" y="404664"/>
          <a:ext cx="8229599" cy="591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5657"/>
                <a:gridCol w="1354967"/>
                <a:gridCol w="996347"/>
                <a:gridCol w="1175657"/>
                <a:gridCol w="1175657"/>
                <a:gridCol w="1175657"/>
                <a:gridCol w="1175657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Atividade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Atividades</a:t>
                      </a:r>
                      <a:r>
                        <a:rPr lang="pt-BR" b="1" baseline="0" dirty="0" smtClean="0"/>
                        <a:t> precedentes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ES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EF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LS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LF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S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H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E, 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F, 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K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J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H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K, 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485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611560" y="1916832"/>
            <a:ext cx="7920880" cy="316835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As atividades com folga total igual a zero são as chamadas atividades críticas e</a:t>
            </a:r>
          </a:p>
          <a:p>
            <a:r>
              <a:rPr lang="pt-BR" dirty="0"/>
              <a:t>formam o chamado </a:t>
            </a:r>
            <a:r>
              <a:rPr lang="pt-BR" b="1" dirty="0"/>
              <a:t>caminho crítico</a:t>
            </a:r>
            <a:r>
              <a:rPr lang="pt-BR" dirty="0"/>
              <a:t>.</a:t>
            </a:r>
          </a:p>
          <a:p>
            <a:r>
              <a:rPr lang="pt-BR" dirty="0"/>
              <a:t>Qualquer atraso em uma dessas atividades implicará em atraso na duração do</a:t>
            </a:r>
          </a:p>
          <a:p>
            <a:r>
              <a:rPr lang="pt-BR" dirty="0"/>
              <a:t>projeto.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971600" y="2060848"/>
            <a:ext cx="705678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dirty="0" smtClean="0"/>
              <a:t>As atividades com folga igual a zero são as atividades críticas e formam o </a:t>
            </a:r>
            <a:r>
              <a:rPr lang="pt-BR" sz="3200" b="1" dirty="0" smtClean="0"/>
              <a:t>caminho crítico</a:t>
            </a:r>
            <a:r>
              <a:rPr lang="pt-BR" sz="3200" dirty="0" smtClean="0"/>
              <a:t>.</a:t>
            </a:r>
          </a:p>
          <a:p>
            <a:pPr algn="just"/>
            <a:r>
              <a:rPr lang="pt-BR" sz="3200" dirty="0" smtClean="0"/>
              <a:t>Qualquer atraso em uma dessas atividades implicará em atraso na duração do projeto.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46769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 </a:t>
            </a:r>
            <a:r>
              <a:rPr lang="pt-BR" dirty="0" smtClean="0"/>
              <a:t>CPM – controle de custo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No </a:t>
            </a:r>
            <a:r>
              <a:rPr lang="pt-BR" dirty="0" smtClean="0"/>
              <a:t>CPM para cada atividade são feitas duas estimativas:</a:t>
            </a:r>
          </a:p>
          <a:p>
            <a:pPr algn="just"/>
            <a:r>
              <a:rPr lang="pt-BR" b="1" dirty="0" smtClean="0"/>
              <a:t>Duração normal (</a:t>
            </a:r>
            <a:r>
              <a:rPr lang="pt-BR" b="1" dirty="0" err="1" smtClean="0"/>
              <a:t>D</a:t>
            </a:r>
            <a:r>
              <a:rPr lang="pt-BR" b="1" baseline="-25000" dirty="0" err="1" smtClean="0"/>
              <a:t>n</a:t>
            </a:r>
            <a:r>
              <a:rPr lang="pt-BR" b="1" dirty="0" smtClean="0"/>
              <a:t>) </a:t>
            </a:r>
            <a:r>
              <a:rPr lang="pt-BR" dirty="0" smtClean="0"/>
              <a:t>que tem associado o chamado custo normal (</a:t>
            </a:r>
            <a:r>
              <a:rPr lang="pt-BR" dirty="0" err="1" smtClean="0"/>
              <a:t>C</a:t>
            </a:r>
            <a:r>
              <a:rPr lang="pt-BR" baseline="-25000" dirty="0" err="1"/>
              <a:t>n</a:t>
            </a:r>
            <a:r>
              <a:rPr lang="pt-BR" dirty="0" smtClean="0"/>
              <a:t>).</a:t>
            </a:r>
          </a:p>
          <a:p>
            <a:pPr algn="just"/>
            <a:r>
              <a:rPr lang="pt-BR" b="1" dirty="0" smtClean="0"/>
              <a:t>Duração impactada (D</a:t>
            </a:r>
            <a:r>
              <a:rPr lang="pt-BR" b="1" baseline="-25000" dirty="0" smtClean="0"/>
              <a:t>i</a:t>
            </a:r>
            <a:r>
              <a:rPr lang="pt-BR" b="1" dirty="0" smtClean="0"/>
              <a:t>): </a:t>
            </a:r>
            <a:r>
              <a:rPr lang="pt-BR" dirty="0" smtClean="0"/>
              <a:t>é a menor duração em que é possível se fazer a atividade. Está associada ao chamado custo impactado (</a:t>
            </a:r>
            <a:r>
              <a:rPr lang="pt-BR" dirty="0" err="1" smtClean="0"/>
              <a:t>C</a:t>
            </a:r>
            <a:r>
              <a:rPr lang="pt-BR" baseline="-25000" dirty="0" err="1"/>
              <a:t>i</a:t>
            </a:r>
            <a:r>
              <a:rPr lang="pt-BR" dirty="0" smtClean="0"/>
              <a:t>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4680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 </a:t>
            </a:r>
            <a:r>
              <a:rPr lang="pt-BR" dirty="0" smtClean="0"/>
              <a:t>CPM – controle de custo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postulado básico do modelo CPM é que a relação entre duração/custo normal e duração/custo impactado é linear.</a:t>
            </a:r>
          </a:p>
          <a:p>
            <a:r>
              <a:rPr lang="pt-BR" dirty="0" err="1" smtClean="0"/>
              <a:t>Ex</a:t>
            </a:r>
            <a:r>
              <a:rPr lang="pt-BR" dirty="0" smtClean="0"/>
              <a:t>: Uma atividade possui custo normal de R$430.000,00 para ser executada em 8 semanas. Vamos supor que sua duração impactada seja de 6 semanas e custo impactado de R$490.000,00.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011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 </a:t>
            </a:r>
            <a:r>
              <a:rPr lang="pt-BR" dirty="0" smtClean="0"/>
              <a:t>CPM – controle </a:t>
            </a:r>
            <a:r>
              <a:rPr lang="pt-BR" smtClean="0"/>
              <a:t>de custo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 smtClean="0"/>
                  <a:t>Custo impactado por semana reduzida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/>
                          </a:rPr>
                          <m:t>490.000,00−430.000,00</m:t>
                        </m:r>
                      </m:num>
                      <m:den>
                        <m:r>
                          <a:rPr lang="pt-BR" b="0" i="1" smtClean="0">
                            <a:latin typeface="Cambria Math"/>
                          </a:rPr>
                          <m:t>8−6</m:t>
                        </m:r>
                      </m:den>
                    </m:f>
                    <m:r>
                      <a:rPr lang="pt-BR" b="0" i="0" smtClean="0">
                        <a:latin typeface="Cambria Math"/>
                      </a:rPr>
                      <m:t>=30.000,00.</m:t>
                    </m:r>
                  </m:oMath>
                </a14:m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020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6267200"/>
              </p:ext>
            </p:extLst>
          </p:nvPr>
        </p:nvGraphicFramePr>
        <p:xfrm>
          <a:off x="971600" y="620688"/>
          <a:ext cx="7632848" cy="5807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" name="Planilha" r:id="rId3" imgW="5000655" imgH="3448132" progId="Excel.Sheet.12">
                  <p:embed/>
                </p:oleObj>
              </mc:Choice>
              <mc:Fallback>
                <p:oleObj name="Planilha" r:id="rId3" imgW="5000655" imgH="344813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1600" y="620688"/>
                        <a:ext cx="7632848" cy="5807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071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Suponha que o contrato estipule que o projeto seja concluído em 40 semanas. Quais atividades devem ser impactadas?</a:t>
            </a:r>
          </a:p>
          <a:p>
            <a:endParaRPr lang="pt-BR" dirty="0"/>
          </a:p>
          <a:p>
            <a:r>
              <a:rPr lang="pt-BR" dirty="0" smtClean="0"/>
              <a:t>Vamos impactar as atividades do caminho crítico que tiverem o menor custo impactado por semana reduzida!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955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Caminho Crítico: A-B-C-E-F-J-L-N.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Custo total impactado = R$ 140.000,00.</a:t>
            </a:r>
          </a:p>
          <a:p>
            <a:pPr marL="0" indent="0">
              <a:buNone/>
            </a:pPr>
            <a:endParaRPr lang="pt-BR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160638"/>
              </p:ext>
            </p:extLst>
          </p:nvPr>
        </p:nvGraphicFramePr>
        <p:xfrm>
          <a:off x="1043608" y="2348880"/>
          <a:ext cx="7128792" cy="311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" name="Planilha" r:id="rId3" imgW="5267356" imgH="1342920" progId="Excel.Sheet.12">
                  <p:embed/>
                </p:oleObj>
              </mc:Choice>
              <mc:Fallback>
                <p:oleObj name="Planilha" r:id="rId3" imgW="5267356" imgH="13429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3608" y="2348880"/>
                        <a:ext cx="7128792" cy="3113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702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 smtClean="0"/>
              <a:t>PERT: </a:t>
            </a:r>
            <a:r>
              <a:rPr lang="pt-BR" dirty="0" smtClean="0"/>
              <a:t>elaborado na década de 50 no </a:t>
            </a:r>
            <a:r>
              <a:rPr lang="pt-BR" dirty="0" smtClean="0"/>
              <a:t>projeto dos submarinos nucleares POLARIS</a:t>
            </a:r>
            <a:r>
              <a:rPr lang="pt-BR" dirty="0" smtClean="0"/>
              <a:t>.</a:t>
            </a:r>
          </a:p>
          <a:p>
            <a:r>
              <a:rPr lang="pt-BR" dirty="0" smtClean="0"/>
              <a:t>Participavam 250 grandes empresas, 9000 subcontratadas; 70.000 novos tipos de peças diferentes.</a:t>
            </a:r>
          </a:p>
          <a:p>
            <a:r>
              <a:rPr lang="pt-BR" dirty="0" smtClean="0"/>
              <a:t>Controlar o tempo de duração era o objetivo principal. </a:t>
            </a:r>
          </a:p>
          <a:p>
            <a:r>
              <a:rPr lang="pt-BR" dirty="0" smtClean="0"/>
              <a:t>A duração do projeto foi reduzida de 5 para 3 anos.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5931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Resolvendo por programação linear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Seja Z o custo total de impacto de atividades. Queremos minimizar Z, sujeito à restrição de que a duração do projeto deve ser menor ou igual ao tempo desejado no contrato do projeto.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824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Resolvendo por programação linear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b="1" dirty="0" smtClean="0"/>
              <a:t>Variáveis de decisão do modelo</a:t>
            </a:r>
          </a:p>
          <a:p>
            <a:r>
              <a:rPr lang="pt-BR" dirty="0" err="1"/>
              <a:t>x</a:t>
            </a:r>
            <a:r>
              <a:rPr lang="pt-BR" baseline="-25000" dirty="0" err="1" smtClean="0"/>
              <a:t>j</a:t>
            </a:r>
            <a:r>
              <a:rPr lang="pt-BR" dirty="0" smtClean="0"/>
              <a:t> = redução na duração da atividade j em virtude de impactar essa atividade, j = A, B, ..., N.</a:t>
            </a:r>
            <a:endParaRPr lang="pt-BR" dirty="0"/>
          </a:p>
          <a:p>
            <a:r>
              <a:rPr lang="pt-BR" dirty="0" err="1" smtClean="0"/>
              <a:t>y</a:t>
            </a:r>
            <a:r>
              <a:rPr lang="pt-BR" baseline="-25000" dirty="0" err="1" smtClean="0"/>
              <a:t>FIM</a:t>
            </a:r>
            <a:r>
              <a:rPr lang="pt-BR" dirty="0" smtClean="0"/>
              <a:t> = duração do projeto.</a:t>
            </a:r>
          </a:p>
          <a:p>
            <a:r>
              <a:rPr lang="pt-BR" dirty="0" err="1"/>
              <a:t>y</a:t>
            </a:r>
            <a:r>
              <a:rPr lang="pt-BR" baseline="-25000" dirty="0" err="1" smtClean="0"/>
              <a:t>j</a:t>
            </a:r>
            <a:r>
              <a:rPr lang="pt-BR" dirty="0" smtClean="0"/>
              <a:t> = momento do início da atividade j (para j = B, C,..., N), dado os valores de </a:t>
            </a:r>
            <a:r>
              <a:rPr lang="pt-BR" dirty="0" err="1" smtClean="0"/>
              <a:t>x</a:t>
            </a:r>
            <a:r>
              <a:rPr lang="pt-BR" baseline="-25000" dirty="0" err="1" smtClean="0"/>
              <a:t>A</a:t>
            </a:r>
            <a:r>
              <a:rPr lang="pt-BR" dirty="0" smtClean="0"/>
              <a:t>, </a:t>
            </a:r>
            <a:r>
              <a:rPr lang="pt-BR" dirty="0" err="1" smtClean="0"/>
              <a:t>x</a:t>
            </a:r>
            <a:r>
              <a:rPr lang="pt-BR" baseline="-25000" dirty="0" err="1" smtClean="0"/>
              <a:t>B</a:t>
            </a:r>
            <a:r>
              <a:rPr lang="pt-BR" dirty="0" smtClean="0"/>
              <a:t>, ..., </a:t>
            </a:r>
            <a:r>
              <a:rPr lang="pt-BR" dirty="0" err="1" smtClean="0"/>
              <a:t>x</a:t>
            </a:r>
            <a:r>
              <a:rPr lang="pt-BR" baseline="-25000" dirty="0" err="1" smtClean="0"/>
              <a:t>N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071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Tratamos o nó FIM como uma atividade de duração nula.</a:t>
            </a:r>
          </a:p>
          <a:p>
            <a:r>
              <a:rPr lang="pt-BR" dirty="0" smtClean="0"/>
              <a:t>Para cada atividade (B, C, ..., N, FIM) e cada um de seus predecessores imediatos, o horário de início dessa atividade </a:t>
            </a:r>
            <a:r>
              <a:rPr lang="pt-BR" dirty="0" smtClean="0">
                <a:sym typeface="Symbol"/>
              </a:rPr>
              <a:t> (</a:t>
            </a:r>
            <a:r>
              <a:rPr lang="pt-BR" dirty="0"/>
              <a:t>horário de início </a:t>
            </a:r>
            <a:r>
              <a:rPr lang="pt-BR" dirty="0" smtClean="0"/>
              <a:t>+ duração) para esse predecessor imediato.</a:t>
            </a:r>
          </a:p>
          <a:p>
            <a:r>
              <a:rPr lang="pt-BR" dirty="0" smtClean="0"/>
              <a:t>Duração da atividade j = seu tempo normal - </a:t>
            </a:r>
            <a:r>
              <a:rPr lang="pt-BR" dirty="0" err="1" smtClean="0"/>
              <a:t>x</a:t>
            </a:r>
            <a:r>
              <a:rPr lang="pt-BR" baseline="-25000" dirty="0" err="1" smtClean="0"/>
              <a:t>j</a:t>
            </a:r>
            <a:endParaRPr lang="pt-BR" baseline="-25000" dirty="0"/>
          </a:p>
        </p:txBody>
      </p:sp>
    </p:spTree>
    <p:extLst>
      <p:ext uri="{BB962C8B-B14F-4D97-AF65-F5344CB8AC3E}">
        <p14:creationId xmlns:p14="http://schemas.microsoft.com/office/powerpoint/2010/main" val="210244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PPL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Min Z = 100.000x</a:t>
            </a:r>
            <a:r>
              <a:rPr lang="pt-BR" baseline="-25000" dirty="0" smtClean="0"/>
              <a:t>A</a:t>
            </a:r>
            <a:r>
              <a:rPr lang="pt-BR" dirty="0" smtClean="0"/>
              <a:t>+50.000X</a:t>
            </a:r>
            <a:r>
              <a:rPr lang="pt-BR" baseline="-25000" dirty="0" smtClean="0"/>
              <a:t>B</a:t>
            </a:r>
            <a:r>
              <a:rPr lang="pt-BR" dirty="0" smtClean="0"/>
              <a:t>+...+60.000X</a:t>
            </a:r>
            <a:r>
              <a:rPr lang="pt-BR" baseline="-25000" dirty="0" smtClean="0"/>
              <a:t>N</a:t>
            </a:r>
          </a:p>
          <a:p>
            <a:pPr marL="0" indent="0">
              <a:buNone/>
            </a:pPr>
            <a:r>
              <a:rPr lang="pt-BR" baseline="-25000" dirty="0" smtClean="0"/>
              <a:t>S. A.</a:t>
            </a:r>
          </a:p>
          <a:p>
            <a:pPr marL="0" indent="0">
              <a:buNone/>
            </a:pPr>
            <a:endParaRPr lang="pt-BR" baseline="-25000" dirty="0"/>
          </a:p>
          <a:p>
            <a:pPr marL="0" indent="0">
              <a:buNone/>
            </a:pPr>
            <a:r>
              <a:rPr lang="pt-BR" dirty="0" smtClean="0"/>
              <a:t>1.Restrições de redução máxima</a:t>
            </a:r>
          </a:p>
          <a:p>
            <a:pPr marL="0" indent="0">
              <a:buNone/>
            </a:pPr>
            <a:r>
              <a:rPr lang="pt-BR" dirty="0" err="1" smtClean="0"/>
              <a:t>x</a:t>
            </a:r>
            <a:r>
              <a:rPr lang="pt-BR" baseline="-25000" dirty="0" err="1" smtClean="0"/>
              <a:t>A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 1, </a:t>
            </a:r>
            <a:r>
              <a:rPr lang="pt-BR" dirty="0" err="1" smtClean="0"/>
              <a:t>x</a:t>
            </a:r>
            <a:r>
              <a:rPr lang="pt-BR" baseline="-25000" dirty="0" err="1" smtClean="0"/>
              <a:t>B</a:t>
            </a:r>
            <a:r>
              <a:rPr lang="pt-BR" dirty="0" smtClean="0"/>
              <a:t> </a:t>
            </a:r>
            <a:r>
              <a:rPr lang="pt-BR" dirty="0">
                <a:sym typeface="Symbol"/>
              </a:rPr>
              <a:t> </a:t>
            </a:r>
            <a:r>
              <a:rPr lang="pt-BR" dirty="0" smtClean="0">
                <a:sym typeface="Symbol"/>
              </a:rPr>
              <a:t>2, ..., </a:t>
            </a:r>
            <a:r>
              <a:rPr lang="pt-BR" dirty="0" err="1" smtClean="0"/>
              <a:t>x</a:t>
            </a:r>
            <a:r>
              <a:rPr lang="pt-BR" baseline="-25000" dirty="0" err="1" smtClean="0"/>
              <a:t>N</a:t>
            </a:r>
            <a:r>
              <a:rPr lang="pt-BR" dirty="0" smtClean="0"/>
              <a:t> </a:t>
            </a:r>
            <a:r>
              <a:rPr lang="pt-BR" dirty="0">
                <a:sym typeface="Symbol"/>
              </a:rPr>
              <a:t> </a:t>
            </a:r>
            <a:r>
              <a:rPr lang="pt-BR" dirty="0" smtClean="0">
                <a:sym typeface="Symbol"/>
              </a:rPr>
              <a:t>3.</a:t>
            </a:r>
          </a:p>
          <a:p>
            <a:pPr marL="0" indent="0">
              <a:buNone/>
            </a:pPr>
            <a:r>
              <a:rPr lang="pt-BR" dirty="0" smtClean="0"/>
              <a:t>2.Restrições </a:t>
            </a:r>
            <a:r>
              <a:rPr lang="pt-BR" dirty="0"/>
              <a:t>de </a:t>
            </a:r>
            <a:r>
              <a:rPr lang="pt-BR" dirty="0" smtClean="0"/>
              <a:t>não-negatividade:</a:t>
            </a:r>
          </a:p>
          <a:p>
            <a:pPr marL="0" indent="0">
              <a:buNone/>
            </a:pPr>
            <a:r>
              <a:rPr lang="pt-BR" dirty="0" err="1" smtClean="0"/>
              <a:t>x</a:t>
            </a:r>
            <a:r>
              <a:rPr lang="pt-BR" baseline="-25000" dirty="0" err="1" smtClean="0"/>
              <a:t>A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 0, </a:t>
            </a:r>
            <a:r>
              <a:rPr lang="pt-BR" dirty="0" err="1"/>
              <a:t>x</a:t>
            </a:r>
            <a:r>
              <a:rPr lang="pt-BR" baseline="-25000" dirty="0" err="1"/>
              <a:t>B</a:t>
            </a:r>
            <a:r>
              <a:rPr lang="pt-BR" dirty="0"/>
              <a:t> </a:t>
            </a:r>
            <a:r>
              <a:rPr lang="pt-BR" dirty="0">
                <a:sym typeface="Symbol"/>
              </a:rPr>
              <a:t> 0</a:t>
            </a:r>
            <a:r>
              <a:rPr lang="pt-BR" dirty="0" smtClean="0">
                <a:sym typeface="Symbol"/>
              </a:rPr>
              <a:t>, </a:t>
            </a:r>
            <a:r>
              <a:rPr lang="pt-BR" dirty="0">
                <a:sym typeface="Symbol"/>
              </a:rPr>
              <a:t>..., </a:t>
            </a:r>
            <a:r>
              <a:rPr lang="pt-BR" dirty="0" err="1"/>
              <a:t>x</a:t>
            </a:r>
            <a:r>
              <a:rPr lang="pt-BR" baseline="-25000" dirty="0" err="1"/>
              <a:t>N</a:t>
            </a:r>
            <a:r>
              <a:rPr lang="pt-BR" dirty="0"/>
              <a:t> </a:t>
            </a:r>
            <a:r>
              <a:rPr lang="pt-BR" dirty="0">
                <a:sym typeface="Symbol"/>
              </a:rPr>
              <a:t> </a:t>
            </a:r>
            <a:r>
              <a:rPr lang="pt-BR" dirty="0" smtClean="0">
                <a:sym typeface="Symbol"/>
              </a:rPr>
              <a:t>0</a:t>
            </a:r>
            <a:endParaRPr lang="pt-BR" dirty="0">
              <a:sym typeface="Symbol"/>
            </a:endParaRPr>
          </a:p>
          <a:p>
            <a:pPr marL="0" indent="0">
              <a:buNone/>
            </a:pPr>
            <a:r>
              <a:rPr lang="pt-BR" dirty="0" err="1" smtClean="0"/>
              <a:t>y</a:t>
            </a:r>
            <a:r>
              <a:rPr lang="pt-BR" baseline="-25000" dirty="0" err="1" smtClean="0"/>
              <a:t>B</a:t>
            </a:r>
            <a:r>
              <a:rPr lang="pt-BR" dirty="0" smtClean="0"/>
              <a:t> </a:t>
            </a:r>
            <a:r>
              <a:rPr lang="pt-BR" dirty="0">
                <a:sym typeface="Symbol"/>
              </a:rPr>
              <a:t> 0, </a:t>
            </a:r>
            <a:r>
              <a:rPr lang="pt-BR" dirty="0" err="1" smtClean="0">
                <a:sym typeface="Symbol"/>
              </a:rPr>
              <a:t>y</a:t>
            </a:r>
            <a:r>
              <a:rPr lang="pt-BR" baseline="-25000" dirty="0" err="1" smtClean="0"/>
              <a:t>C</a:t>
            </a:r>
            <a:r>
              <a:rPr lang="pt-BR" dirty="0" smtClean="0"/>
              <a:t> </a:t>
            </a:r>
            <a:r>
              <a:rPr lang="pt-BR" dirty="0">
                <a:sym typeface="Symbol"/>
              </a:rPr>
              <a:t> 0, ..., </a:t>
            </a:r>
            <a:r>
              <a:rPr lang="pt-BR" dirty="0" smtClean="0">
                <a:sym typeface="Symbol"/>
              </a:rPr>
              <a:t>Y</a:t>
            </a:r>
            <a:r>
              <a:rPr lang="pt-BR" baseline="-25000" dirty="0"/>
              <a:t>N</a:t>
            </a:r>
            <a:r>
              <a:rPr lang="pt-BR" baseline="-25000" dirty="0" smtClean="0"/>
              <a:t> </a:t>
            </a:r>
            <a:r>
              <a:rPr lang="pt-BR" dirty="0">
                <a:sym typeface="Symbol"/>
              </a:rPr>
              <a:t> </a:t>
            </a:r>
            <a:r>
              <a:rPr lang="pt-BR" dirty="0" smtClean="0">
                <a:sym typeface="Symbol"/>
              </a:rPr>
              <a:t>0</a:t>
            </a:r>
            <a:r>
              <a:rPr lang="pt-BR" dirty="0" smtClean="0"/>
              <a:t> , </a:t>
            </a:r>
            <a:r>
              <a:rPr lang="pt-BR" dirty="0" err="1" smtClean="0"/>
              <a:t>y</a:t>
            </a:r>
            <a:r>
              <a:rPr lang="pt-BR" baseline="-25000" dirty="0" err="1" smtClean="0"/>
              <a:t>FIM</a:t>
            </a:r>
            <a:r>
              <a:rPr lang="pt-BR" baseline="-25000" dirty="0" smtClean="0"/>
              <a:t> </a:t>
            </a:r>
            <a:r>
              <a:rPr lang="pt-BR" dirty="0" smtClean="0">
                <a:sym typeface="Symbol"/>
              </a:rPr>
              <a:t> </a:t>
            </a:r>
            <a:r>
              <a:rPr lang="pt-BR" dirty="0">
                <a:sym typeface="Symbol"/>
              </a:rPr>
              <a:t>0.</a:t>
            </a: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baseline="-25000" dirty="0"/>
          </a:p>
          <a:p>
            <a:pPr marL="0" indent="0">
              <a:buNone/>
            </a:pPr>
            <a:endParaRPr lang="pt-BR" baseline="-25000" dirty="0" smtClean="0"/>
          </a:p>
          <a:p>
            <a:pPr marL="0" indent="0">
              <a:buNone/>
            </a:pPr>
            <a:endParaRPr lang="pt-BR" baseline="-25000" dirty="0"/>
          </a:p>
          <a:p>
            <a:pPr marL="0" indent="0">
              <a:buNone/>
            </a:pPr>
            <a:endParaRPr lang="pt-BR" baseline="-25000" dirty="0" smtClean="0"/>
          </a:p>
          <a:p>
            <a:pPr marL="0" indent="0">
              <a:buNone/>
            </a:pPr>
            <a:endParaRPr lang="pt-BR" baseline="-25000" dirty="0"/>
          </a:p>
        </p:txBody>
      </p:sp>
    </p:spTree>
    <p:extLst>
      <p:ext uri="{BB962C8B-B14F-4D97-AF65-F5344CB8AC3E}">
        <p14:creationId xmlns:p14="http://schemas.microsoft.com/office/powerpoint/2010/main" val="47256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PPL</a:t>
            </a:r>
            <a:endParaRPr lang="pt-B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:r>
                  <a:rPr lang="pt-BR" b="1" dirty="0" smtClean="0"/>
                  <a:t>3.Restrições de horário de início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pt-BR" i="1" smtClean="0">
                          <a:latin typeface="Cambria Math"/>
                          <a:ea typeface="Cambria Math"/>
                        </a:rPr>
                        <m:t>≥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0+2−</m:t>
                      </m:r>
                      <m:sSub>
                        <m:sSubPr>
                          <m:ctrlPr>
                            <a:rPr lang="pt-BR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pt-BR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pt-BR" i="1">
                          <a:latin typeface="Cambria Math"/>
                          <a:ea typeface="Cambria Math"/>
                        </a:rPr>
                        <m:t>≥</m:t>
                      </m:r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i="1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pt-BR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4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pt-BR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pt-BR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pt-BR" i="1">
                          <a:latin typeface="Cambria Math"/>
                          <a:ea typeface="Cambria Math"/>
                        </a:rPr>
                        <m:t>≥</m:t>
                      </m:r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pt-BR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10</m:t>
                      </m:r>
                      <m:sSub>
                        <m:sSubPr>
                          <m:ctrlPr>
                            <a:rPr lang="pt-BR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pt-BR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pt-BR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⋮</m:t>
                      </m:r>
                    </m:oMath>
                  </m:oMathPara>
                </a14:m>
                <a:endParaRPr lang="pt-BR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𝐻</m:t>
                          </m:r>
                        </m:sub>
                      </m:sSub>
                      <m:r>
                        <a:rPr lang="pt-BR" i="1">
                          <a:latin typeface="Cambria Math"/>
                          <a:ea typeface="Cambria Math"/>
                        </a:rPr>
                        <m:t>≥</m:t>
                      </m:r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𝐺</m:t>
                          </m:r>
                        </m:sub>
                      </m:sSub>
                      <m:r>
                        <a:rPr lang="pt-BR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7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pt-BR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𝐺</m:t>
                          </m:r>
                        </m:sub>
                      </m:sSub>
                    </m:oMath>
                  </m:oMathPara>
                </a14:m>
                <a:endParaRPr lang="pt-BR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𝐻</m:t>
                          </m:r>
                        </m:sub>
                      </m:sSub>
                      <m:r>
                        <a:rPr lang="pt-BR" i="1">
                          <a:latin typeface="Cambria Math"/>
                          <a:ea typeface="Cambria Math"/>
                        </a:rPr>
                        <m:t>≥</m:t>
                      </m:r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𝐸</m:t>
                          </m:r>
                        </m:sub>
                      </m:sSub>
                      <m:r>
                        <a:rPr lang="pt-BR" i="1">
                          <a:latin typeface="Cambria Math"/>
                          <a:ea typeface="Cambria Math"/>
                        </a:rPr>
                        <m:t>+4−</m:t>
                      </m:r>
                      <m:sSub>
                        <m:sSubPr>
                          <m:ctrlPr>
                            <a:rPr lang="pt-BR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pt-BR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i="1">
                          <a:latin typeface="Cambria Math"/>
                          <a:ea typeface="Cambria Math"/>
                        </a:rPr>
                        <m:t>⋮</m:t>
                      </m:r>
                    </m:oMath>
                  </m:oMathPara>
                </a14:m>
                <a:endParaRPr lang="pt-BR" dirty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𝐹𝐼𝑀</m:t>
                          </m:r>
                        </m:sub>
                      </m:sSub>
                      <m:r>
                        <a:rPr lang="pt-BR" i="1">
                          <a:latin typeface="Cambria Math"/>
                          <a:ea typeface="Cambria Math"/>
                        </a:rPr>
                        <m:t>≥</m:t>
                      </m:r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𝑀</m:t>
                          </m:r>
                        </m:sub>
                      </m:sSub>
                      <m:r>
                        <a:rPr lang="pt-BR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pt-BR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𝑀</m:t>
                          </m:r>
                        </m:sub>
                      </m:sSub>
                    </m:oMath>
                  </m:oMathPara>
                </a14:m>
                <a:endParaRPr lang="pt-BR" dirty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𝐹𝐼𝑀</m:t>
                          </m:r>
                        </m:sub>
                      </m:sSub>
                      <m:r>
                        <a:rPr lang="pt-BR" i="1">
                          <a:latin typeface="Cambria Math"/>
                          <a:ea typeface="Cambria Math"/>
                        </a:rPr>
                        <m:t>≥</m:t>
                      </m:r>
                      <m:sSub>
                        <m:sSubPr>
                          <m:ctrlPr>
                            <a:rPr lang="pt-B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𝑁</m:t>
                          </m:r>
                        </m:sub>
                      </m:sSub>
                      <m:r>
                        <a:rPr lang="pt-BR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6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pt-BR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pt-BR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pt-BR" b="1" dirty="0" smtClean="0"/>
                  <a:t>4.Restrição de duração do projeto</a:t>
                </a:r>
              </a:p>
              <a:p>
                <a:pPr marL="0" indent="0">
                  <a:buNone/>
                </a:pPr>
                <a:r>
                  <a:rPr lang="pt-BR" dirty="0" err="1" smtClean="0">
                    <a:ea typeface="Cambria Math"/>
                  </a:rPr>
                  <a:t>y</a:t>
                </a:r>
                <a:r>
                  <a:rPr lang="pt-BR" b="0" baseline="-25000" dirty="0" err="1" smtClean="0">
                    <a:ea typeface="Cambria Math"/>
                  </a:rPr>
                  <a:t>FIM</a:t>
                </a:r>
                <a:r>
                  <a:rPr lang="pt-BR" b="0" dirty="0" smtClean="0">
                    <a:ea typeface="Cambria Math"/>
                  </a:rPr>
                  <a:t> </a:t>
                </a:r>
                <a:r>
                  <a:rPr lang="pt-BR" b="0" dirty="0" smtClean="0">
                    <a:ea typeface="Cambria Math"/>
                    <a:sym typeface="Symbol"/>
                  </a:rPr>
                  <a:t> 40</a:t>
                </a:r>
                <a:endParaRPr lang="pt-BR" b="0" dirty="0" smtClean="0">
                  <a:ea typeface="Cambria Math"/>
                </a:endParaRPr>
              </a:p>
              <a:p>
                <a:pPr marL="0" indent="0">
                  <a:buNone/>
                </a:pPr>
                <a:endParaRPr lang="pt-BR" dirty="0" smtClean="0"/>
              </a:p>
              <a:p>
                <a:pPr marL="0" indent="0">
                  <a:buNone/>
                </a:pPr>
                <a:endParaRPr lang="pt-BR" baseline="-25000" dirty="0"/>
              </a:p>
              <a:p>
                <a:pPr marL="0" indent="0">
                  <a:buNone/>
                </a:pPr>
                <a:endParaRPr lang="pt-BR" baseline="-25000" dirty="0" smtClean="0"/>
              </a:p>
              <a:p>
                <a:pPr marL="0" indent="0">
                  <a:buNone/>
                </a:pPr>
                <a:endParaRPr lang="pt-BR" baseline="-25000" dirty="0"/>
              </a:p>
              <a:p>
                <a:pPr marL="0" indent="0">
                  <a:buNone/>
                </a:pPr>
                <a:endParaRPr lang="pt-BR" baseline="-25000" dirty="0" smtClean="0"/>
              </a:p>
              <a:p>
                <a:pPr marL="0" indent="0">
                  <a:buNone/>
                </a:pPr>
                <a:endParaRPr lang="pt-BR" baseline="-25000" dirty="0"/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89" t="-215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96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 PERT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dirty="0" smtClean="0"/>
              <a:t>PERT</a:t>
            </a:r>
            <a:r>
              <a:rPr lang="pt-BR" dirty="0" smtClean="0"/>
              <a:t> – modelo probabilístico no qual a duração de cada atividade é uma variável aleatória.</a:t>
            </a:r>
          </a:p>
          <a:p>
            <a:endParaRPr lang="pt-BR" dirty="0"/>
          </a:p>
          <a:p>
            <a:r>
              <a:rPr lang="pt-BR" b="1" dirty="0" smtClean="0"/>
              <a:t>m </a:t>
            </a:r>
            <a:r>
              <a:rPr lang="pt-BR" dirty="0" smtClean="0"/>
              <a:t>= estimativa mais provável da duração de uma atividade.</a:t>
            </a:r>
          </a:p>
          <a:p>
            <a:r>
              <a:rPr lang="pt-BR" b="1" dirty="0" smtClean="0"/>
              <a:t>o</a:t>
            </a:r>
            <a:r>
              <a:rPr lang="pt-BR" dirty="0" smtClean="0"/>
              <a:t> </a:t>
            </a:r>
            <a:r>
              <a:rPr lang="pt-BR" dirty="0"/>
              <a:t>= estimativa </a:t>
            </a:r>
            <a:r>
              <a:rPr lang="pt-BR" dirty="0" smtClean="0"/>
              <a:t>otimista </a:t>
            </a:r>
            <a:r>
              <a:rPr lang="pt-BR" dirty="0"/>
              <a:t>da duração de uma atividade.</a:t>
            </a:r>
          </a:p>
          <a:p>
            <a:r>
              <a:rPr lang="pt-BR" b="1" dirty="0" smtClean="0"/>
              <a:t>p</a:t>
            </a:r>
            <a:r>
              <a:rPr lang="pt-BR" dirty="0" smtClean="0"/>
              <a:t> </a:t>
            </a:r>
            <a:r>
              <a:rPr lang="pt-BR" dirty="0"/>
              <a:t>= estimativa </a:t>
            </a:r>
            <a:r>
              <a:rPr lang="pt-BR" dirty="0" smtClean="0"/>
              <a:t>pessimista </a:t>
            </a:r>
            <a:r>
              <a:rPr lang="pt-BR" dirty="0"/>
              <a:t>da duração de uma atividade.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503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 PERT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pt-BR" dirty="0" smtClean="0"/>
                  <a:t>A metodologia PERT assume que a forma da distribuição de probabilidade da variável aleatória em questão é a da </a:t>
                </a:r>
                <a:r>
                  <a:rPr lang="pt-BR" b="1" dirty="0" smtClean="0"/>
                  <a:t>distribuição beta </a:t>
                </a:r>
                <a:r>
                  <a:rPr lang="pt-BR" dirty="0" smtClean="0"/>
                  <a:t>com os seguintes parâmetros:</a:t>
                </a:r>
                <a:r>
                  <a:rPr lang="pt-BR" b="1" dirty="0" smtClean="0"/>
                  <a:t> </a:t>
                </a:r>
              </a:p>
              <a:p>
                <a:pPr marL="0" indent="0">
                  <a:buNone/>
                </a:pPr>
                <a:endParaRPr lang="pt-BR" dirty="0"/>
              </a:p>
              <a:p>
                <a:r>
                  <a:rPr lang="pt-BR" b="1" dirty="0" smtClean="0"/>
                  <a:t>Média (</a:t>
                </a:r>
                <a:r>
                  <a:rPr lang="pt-BR" b="1" dirty="0" smtClean="0">
                    <a:sym typeface="Symbol"/>
                  </a:rPr>
                  <a:t>) = duração esperada </a:t>
                </a:r>
                <a:r>
                  <a:rPr lang="pt-BR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/>
                          </a:rPr>
                          <m:t>𝑜</m:t>
                        </m:r>
                        <m:r>
                          <a:rPr lang="pt-BR" b="0" i="1" smtClean="0">
                            <a:latin typeface="Cambria Math"/>
                          </a:rPr>
                          <m:t>+4</m:t>
                        </m:r>
                        <m:r>
                          <a:rPr lang="pt-BR" b="0" i="1" smtClean="0">
                            <a:latin typeface="Cambria Math"/>
                          </a:rPr>
                          <m:t>𝑚</m:t>
                        </m:r>
                        <m:r>
                          <a:rPr lang="pt-BR" b="0" i="1" smtClean="0">
                            <a:latin typeface="Cambria Math"/>
                          </a:rPr>
                          <m:t>+</m:t>
                        </m:r>
                        <m:r>
                          <a:rPr lang="pt-BR" b="0" i="1" smtClean="0">
                            <a:latin typeface="Cambria Math"/>
                          </a:rPr>
                          <m:t>𝑝</m:t>
                        </m:r>
                      </m:num>
                      <m:den>
                        <m:r>
                          <a:rPr lang="pt-BR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pt-BR" dirty="0" smtClean="0"/>
              </a:p>
              <a:p>
                <a:r>
                  <a:rPr lang="pt-BR" b="1" dirty="0" smtClean="0"/>
                  <a:t>Variância (</a:t>
                </a:r>
                <a:r>
                  <a:rPr lang="pt-BR" b="1" dirty="0" smtClean="0">
                    <a:sym typeface="Symbol"/>
                  </a:rPr>
                  <a:t></a:t>
                </a:r>
                <a:r>
                  <a:rPr lang="pt-BR" b="1" baseline="30000" dirty="0" smtClean="0">
                    <a:sym typeface="Symbol"/>
                  </a:rPr>
                  <a:t>2</a:t>
                </a:r>
                <a:r>
                  <a:rPr lang="pt-BR" b="1" dirty="0" smtClean="0">
                    <a:sym typeface="Symbol"/>
                  </a:rPr>
                  <a:t>) </a:t>
                </a:r>
                <a:r>
                  <a:rPr lang="pt-BR" dirty="0" smtClean="0"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latin typeface="Cambria Math"/>
                            <a:sym typeface="Symbol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BR" i="1">
                                <a:latin typeface="Cambria Math"/>
                                <a:sym typeface="Symbol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pt-BR" i="1">
                                    <a:latin typeface="Cambria Math"/>
                                    <a:sym typeface="Symbol"/>
                                  </a:rPr>
                                </m:ctrlPr>
                              </m:fPr>
                              <m:num>
                                <m:r>
                                  <a:rPr lang="pt-BR" b="0" i="1" smtClean="0">
                                    <a:latin typeface="Cambria Math"/>
                                    <a:sym typeface="Symbol"/>
                                  </a:rPr>
                                  <m:t>𝑝</m:t>
                                </m:r>
                                <m:r>
                                  <a:rPr lang="pt-BR" b="0" i="1" smtClean="0">
                                    <a:latin typeface="Cambria Math"/>
                                    <a:sym typeface="Symbol"/>
                                  </a:rPr>
                                  <m:t>−</m:t>
                                </m:r>
                                <m:r>
                                  <a:rPr lang="pt-BR" b="0" i="1" smtClean="0">
                                    <a:latin typeface="Cambria Math"/>
                                    <a:sym typeface="Symbol"/>
                                  </a:rPr>
                                  <m:t>𝑜</m:t>
                                </m:r>
                              </m:num>
                              <m:den>
                                <m:r>
                                  <a:rPr lang="pt-BR" b="0" i="1" smtClean="0">
                                    <a:latin typeface="Cambria Math"/>
                                    <a:sym typeface="Symbol"/>
                                  </a:rPr>
                                  <m:t>6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pt-BR" b="0" i="1" smtClean="0">
                            <a:latin typeface="Cambria Math"/>
                            <a:sym typeface="Symbol"/>
                          </a:rPr>
                          <m:t>2</m:t>
                        </m:r>
                      </m:sup>
                    </m:sSup>
                  </m:oMath>
                </a14:m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519" b="-27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952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4370548"/>
              </p:ext>
            </p:extLst>
          </p:nvPr>
        </p:nvGraphicFramePr>
        <p:xfrm>
          <a:off x="1941669" y="692696"/>
          <a:ext cx="4934587" cy="5562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0552"/>
                <a:gridCol w="511667"/>
                <a:gridCol w="576064"/>
                <a:gridCol w="648072"/>
                <a:gridCol w="982951"/>
                <a:gridCol w="110528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Atividade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m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p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média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Variância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A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1/9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B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3,5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C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D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5,5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E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4,5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4/9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F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G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6,5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H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I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7,5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J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K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L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5,5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M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1/9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N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5,5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4/9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2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 PERT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algn="just"/>
                <a:r>
                  <a:rPr lang="pt-BR" dirty="0" smtClean="0"/>
                  <a:t>Se formos aplicar a técnica PERT junto com o CPM (PERT-CPM), para chegar a duração esperada do projeto (</a:t>
                </a:r>
                <a:r>
                  <a:rPr lang="pt-BR" dirty="0" smtClean="0">
                    <a:sym typeface="Symbol"/>
                  </a:rPr>
                  <a:t></a:t>
                </a:r>
                <a:r>
                  <a:rPr lang="pt-BR" baseline="-25000" dirty="0" smtClean="0">
                    <a:sym typeface="Symbol"/>
                  </a:rPr>
                  <a:t>p</a:t>
                </a:r>
                <a:r>
                  <a:rPr lang="pt-BR" dirty="0" smtClean="0">
                    <a:sym typeface="Symbol"/>
                  </a:rPr>
                  <a:t>) deveremos considerar apenas as atividades do caminho crítico e não todas as atividades.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/>
                            <a:sym typeface="Symbol"/>
                          </a:rPr>
                        </m:ctrlPr>
                      </m:sSubPr>
                      <m:e>
                        <m:r>
                          <a:rPr lang="pt-BR" i="1" smtClean="0">
                            <a:latin typeface="Cambria Math"/>
                            <a:ea typeface="Cambria Math"/>
                            <a:sym typeface="Symbol"/>
                          </a:rPr>
                          <m:t>𝜇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  <a:sym typeface="Symbol"/>
                          </a:rPr>
                          <m:t>𝑝</m:t>
                        </m:r>
                      </m:sub>
                    </m:sSub>
                    <m:r>
                      <a:rPr lang="pt-BR" b="0" i="1" smtClean="0">
                        <a:latin typeface="Cambria Math"/>
                        <a:sym typeface="Symbol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pt-BR" b="0" i="1" smtClean="0">
                            <a:latin typeface="Cambria Math"/>
                            <a:sym typeface="Symbol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pt-BR" i="1">
                                <a:latin typeface="Cambria Math"/>
                                <a:sym typeface="Symbol"/>
                              </a:rPr>
                            </m:ctrlPr>
                          </m:sSubPr>
                          <m:e>
                            <m:r>
                              <a:rPr lang="pt-BR" i="1">
                                <a:latin typeface="Cambria Math"/>
                                <a:ea typeface="Cambria Math"/>
                                <a:sym typeface="Symbol"/>
                              </a:rPr>
                              <m:t>𝜇</m:t>
                            </m:r>
                          </m:e>
                          <m:sub>
                            <m:r>
                              <a:rPr lang="pt-BR" i="1">
                                <a:latin typeface="Cambria Math"/>
                                <a:sym typeface="Symbol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pt-BR" dirty="0" smtClean="0">
                    <a:sym typeface="Symbol"/>
                  </a:rPr>
                  <a:t>,</a:t>
                </a:r>
              </a:p>
              <a:p>
                <a:pPr marL="0" indent="0" algn="just">
                  <a:buNone/>
                </a:pPr>
                <a:r>
                  <a:rPr lang="pt-BR" dirty="0" smtClean="0">
                    <a:sym typeface="Symbol"/>
                  </a:rPr>
                  <a:t>onde </a:t>
                </a:r>
                <a:r>
                  <a:rPr lang="pt-BR" baseline="-25000" dirty="0" smtClean="0">
                    <a:sym typeface="Symbol"/>
                  </a:rPr>
                  <a:t>i</a:t>
                </a:r>
                <a:r>
                  <a:rPr lang="pt-BR" dirty="0" smtClean="0">
                    <a:sym typeface="Symbol"/>
                  </a:rPr>
                  <a:t> é a duração média da atividade i sobre o caminho crítico.</a:t>
                </a:r>
              </a:p>
              <a:p>
                <a:pPr marL="0" indent="0" algn="just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 r="-185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141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 PERT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algn="just"/>
                <a:r>
                  <a:rPr lang="pt-BR" dirty="0" smtClean="0"/>
                  <a:t>Pelo teorema do Limite Central , uma variável que é a soma de variáveis aleatórias, segue uma Distribuição Normal.</a:t>
                </a:r>
              </a:p>
              <a:p>
                <a:pPr algn="just"/>
                <a:r>
                  <a:rPr lang="pt-BR" dirty="0" smtClean="0"/>
                  <a:t>No modelo PERT, a duração do projeto é uma variável aleatória que segue a Distribuição Normal com:</a:t>
                </a:r>
              </a:p>
              <a:p>
                <a:pPr marL="0" indent="0" algn="just">
                  <a:buNone/>
                </a:pPr>
                <a:r>
                  <a:rPr lang="pt-BR" b="1" dirty="0" smtClean="0"/>
                  <a:t>Média</a:t>
                </a:r>
                <a:r>
                  <a:rPr lang="pt-BR" dirty="0" smtClean="0"/>
                  <a:t> = </a:t>
                </a:r>
                <a:r>
                  <a:rPr lang="pt-BR" dirty="0" smtClean="0">
                    <a:sym typeface="Symbol"/>
                  </a:rPr>
                  <a:t></a:t>
                </a:r>
                <a:r>
                  <a:rPr lang="pt-BR" baseline="-25000" dirty="0" smtClean="0">
                    <a:sym typeface="Symbol"/>
                  </a:rPr>
                  <a:t>p</a:t>
                </a:r>
              </a:p>
              <a:p>
                <a:pPr marL="0" indent="0" algn="just">
                  <a:buNone/>
                </a:pPr>
                <a:r>
                  <a:rPr lang="pt-BR" b="1" dirty="0" smtClean="0">
                    <a:sym typeface="Symbol"/>
                  </a:rPr>
                  <a:t>Desvio padrão </a:t>
                </a:r>
                <a:r>
                  <a:rPr lang="pt-BR" dirty="0" smtClean="0">
                    <a:sym typeface="Symbol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/>
                            <a:sym typeface="Symbol"/>
                          </a:rPr>
                        </m:ctrlPr>
                      </m:sSubPr>
                      <m:e>
                        <m:r>
                          <a:rPr lang="pt-BR" i="1" smtClean="0">
                            <a:latin typeface="Cambria Math"/>
                            <a:ea typeface="Cambria Math"/>
                            <a:sym typeface="Symbol"/>
                          </a:rPr>
                          <m:t>𝜎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  <a:sym typeface="Symbol"/>
                          </a:rPr>
                          <m:t>𝑝</m:t>
                        </m:r>
                      </m:sub>
                    </m:sSub>
                    <m:r>
                      <a:rPr lang="pt-BR" b="0" i="1" smtClean="0">
                        <a:latin typeface="Cambria Math"/>
                        <a:sym typeface="Symbol"/>
                      </a:rPr>
                      <m:t>=</m:t>
                    </m:r>
                    <m:rad>
                      <m:radPr>
                        <m:degHide m:val="on"/>
                        <m:ctrlPr>
                          <a:rPr lang="pt-BR" b="0" i="1" smtClean="0">
                            <a:latin typeface="Cambria Math"/>
                            <a:sym typeface="Symbol"/>
                          </a:rPr>
                        </m:ctrlPr>
                      </m:radPr>
                      <m:deg/>
                      <m:e>
                        <m:sSubSup>
                          <m:sSubSupPr>
                            <m:ctrlPr>
                              <a:rPr lang="pt-BR" b="0" i="1" smtClean="0">
                                <a:latin typeface="Cambria Math"/>
                                <a:sym typeface="Symbol"/>
                              </a:rPr>
                            </m:ctrlPr>
                          </m:sSubSupPr>
                          <m:e>
                            <m:sSub>
                              <m:sSubPr>
                                <m:ctrlPr>
                                  <a:rPr lang="pt-BR" i="1">
                                    <a:latin typeface="Cambria Math"/>
                                    <a:sym typeface="Symbol"/>
                                  </a:rPr>
                                </m:ctrlPr>
                              </m:sSubPr>
                              <m:e>
                                <m:r>
                                  <a:rPr lang="pt-BR" i="1">
                                    <a:latin typeface="Cambria Math"/>
                                    <a:ea typeface="Cambria Math"/>
                                    <a:sym typeface="Symbol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pt-BR" i="1">
                                    <a:latin typeface="Cambria Math"/>
                                    <a:sym typeface="Symbol"/>
                                  </a:rPr>
                                  <m:t>𝑝</m:t>
                                </m:r>
                              </m:sub>
                            </m:sSub>
                          </m:e>
                          <m:sub/>
                          <m:sup>
                            <m:r>
                              <a:rPr lang="pt-BR" b="0" i="1" smtClean="0">
                                <a:latin typeface="Cambria Math"/>
                                <a:sym typeface="Symbol"/>
                              </a:rPr>
                              <m:t>2</m:t>
                            </m:r>
                          </m:sup>
                        </m:sSubSup>
                      </m:e>
                    </m:rad>
                  </m:oMath>
                </a14:m>
                <a:endParaRPr lang="pt-BR" dirty="0" smtClean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2830" r="-185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26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b="1" dirty="0" smtClean="0"/>
              <a:t>CPM: </a:t>
            </a:r>
            <a:r>
              <a:rPr lang="pt-BR" dirty="0" smtClean="0"/>
              <a:t>Criado</a:t>
            </a:r>
            <a:r>
              <a:rPr lang="pt-BR" dirty="0" smtClean="0"/>
              <a:t> na mesma época que o método PERT, o CPM foi desenvolvido como </a:t>
            </a:r>
            <a:r>
              <a:rPr lang="pt-BR" dirty="0" smtClean="0"/>
              <a:t>um sistema de controle de </a:t>
            </a:r>
            <a:r>
              <a:rPr lang="pt-BR" dirty="0" smtClean="0"/>
              <a:t>duração e custos </a:t>
            </a:r>
            <a:r>
              <a:rPr lang="pt-BR" dirty="0" smtClean="0"/>
              <a:t>do projeto</a:t>
            </a:r>
            <a:r>
              <a:rPr lang="pt-BR" dirty="0" smtClean="0"/>
              <a:t>. </a:t>
            </a:r>
          </a:p>
          <a:p>
            <a:endParaRPr lang="pt-BR" dirty="0" smtClean="0"/>
          </a:p>
          <a:p>
            <a:r>
              <a:rPr lang="pt-BR" dirty="0" smtClean="0"/>
              <a:t>A diferença entre os dois métodos, consiste em que no método PERT, a duração das atividades é determinada de forma probabilística e no CPM de forma determinística.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Atualmente os sistemas são integrados sob a denominação PERT/CPM.</a:t>
            </a: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8417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 exemplo, o caminho crítico é INÍCIO-A-B-C-E-F-J-L-N-FIM, com </a:t>
            </a:r>
            <a:r>
              <a:rPr lang="pt-BR" dirty="0" smtClean="0">
                <a:sym typeface="Symbol"/>
              </a:rPr>
              <a:t></a:t>
            </a:r>
            <a:r>
              <a:rPr lang="pt-BR" baseline="-25000" dirty="0" smtClean="0">
                <a:sym typeface="Symbol"/>
              </a:rPr>
              <a:t>p</a:t>
            </a:r>
            <a:r>
              <a:rPr lang="pt-BR" dirty="0" smtClean="0">
                <a:sym typeface="Symbol"/>
              </a:rPr>
              <a:t> = 44 e </a:t>
            </a:r>
            <a:r>
              <a:rPr lang="pt-BR" baseline="30000" dirty="0" smtClean="0">
                <a:sym typeface="Symbol"/>
              </a:rPr>
              <a:t>2</a:t>
            </a:r>
            <a:r>
              <a:rPr lang="pt-BR" baseline="-25000" dirty="0" smtClean="0">
                <a:sym typeface="Symbol"/>
              </a:rPr>
              <a:t>p</a:t>
            </a:r>
            <a:r>
              <a:rPr lang="pt-BR" dirty="0" smtClean="0">
                <a:sym typeface="Symbol"/>
              </a:rPr>
              <a:t> = 9.</a:t>
            </a:r>
          </a:p>
          <a:p>
            <a:endParaRPr lang="pt-BR" dirty="0">
              <a:sym typeface="Symbol"/>
            </a:endParaRPr>
          </a:p>
          <a:p>
            <a:r>
              <a:rPr lang="pt-BR" dirty="0" smtClean="0">
                <a:sym typeface="Symbol"/>
              </a:rPr>
              <a:t>Qual a probabilidade de completar o projeto em 40 semanas?</a:t>
            </a:r>
          </a:p>
          <a:p>
            <a:pPr marL="0" indent="0">
              <a:buNone/>
            </a:pPr>
            <a:endParaRPr lang="pt-BR" dirty="0" smtClean="0">
              <a:sym typeface="Symbol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728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Observação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Sempre que existir mais de um caminho crítico </a:t>
            </a:r>
            <a:r>
              <a:rPr lang="pt-BR" smtClean="0"/>
              <a:t>com </a:t>
            </a:r>
            <a:r>
              <a:rPr lang="pt-BR"/>
              <a:t> </a:t>
            </a:r>
            <a:r>
              <a:rPr lang="pt-BR" smtClean="0"/>
              <a:t>variâncias diferentes</a:t>
            </a:r>
            <a:r>
              <a:rPr lang="pt-BR" dirty="0" smtClean="0"/>
              <a:t>, escolhe-se aquele com maior variância.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188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 smtClean="0"/>
                  <a:t>A fórmula da normal padronizada é</a:t>
                </a:r>
              </a:p>
              <a:p>
                <a:pPr marL="0" indent="0">
                  <a:buNone/>
                </a:pPr>
                <a:r>
                  <a:rPr lang="pt-BR" dirty="0" smtClean="0">
                    <a:sym typeface="Symbol"/>
                  </a:rPr>
                  <a:t>Z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/>
                            <a:sym typeface="Symbol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/>
                            <a:sym typeface="Symbol"/>
                          </a:rPr>
                          <m:t>𝑋</m:t>
                        </m:r>
                        <m:r>
                          <a:rPr lang="pt-BR" b="0" i="1" smtClean="0">
                            <a:latin typeface="Cambria Math"/>
                            <a:sym typeface="Symbol"/>
                          </a:rPr>
                          <m:t>− </m:t>
                        </m:r>
                        <m:r>
                          <a:rPr lang="pt-BR" b="0" i="1" smtClean="0">
                            <a:latin typeface="Cambria Math"/>
                            <a:ea typeface="Cambria Math"/>
                            <a:sym typeface="Symbol"/>
                          </a:rPr>
                          <m:t>𝜇</m:t>
                        </m:r>
                      </m:num>
                      <m:den>
                        <m:r>
                          <a:rPr lang="pt-BR" i="1" smtClean="0">
                            <a:latin typeface="Cambria Math"/>
                            <a:ea typeface="Cambria Math"/>
                            <a:sym typeface="Symbol"/>
                          </a:rPr>
                          <m:t>𝜎</m:t>
                        </m:r>
                      </m:den>
                    </m:f>
                  </m:oMath>
                </a14:m>
                <a:r>
                  <a:rPr lang="pt-BR" dirty="0" smtClean="0">
                    <a:sym typeface="Symbol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/>
                            <a:sym typeface="Symbol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/>
                            <a:sym typeface="Symbol"/>
                          </a:rPr>
                          <m:t>40−44</m:t>
                        </m:r>
                      </m:num>
                      <m:den>
                        <m:r>
                          <a:rPr lang="pt-BR" b="0" i="1" smtClean="0">
                            <a:latin typeface="Cambria Math"/>
                            <a:sym typeface="Symbol"/>
                          </a:rPr>
                          <m:t>3</m:t>
                        </m:r>
                      </m:den>
                    </m:f>
                    <m:r>
                      <a:rPr lang="pt-BR" b="0" i="0" smtClean="0">
                        <a:latin typeface="Cambria Math"/>
                        <a:sym typeface="Symbol"/>
                      </a:rPr>
                      <m:t>=</m:t>
                    </m:r>
                    <m:r>
                      <a:rPr lang="pt-BR" b="0" i="1" smtClean="0">
                        <a:latin typeface="Cambria Math"/>
                        <a:sym typeface="Symbol"/>
                      </a:rPr>
                      <m:t>−</m:t>
                    </m:r>
                    <m:f>
                      <m:fPr>
                        <m:ctrlPr>
                          <a:rPr lang="pt-BR" b="0" i="1" smtClean="0">
                            <a:latin typeface="Cambria Math"/>
                            <a:sym typeface="Symbol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/>
                            <a:sym typeface="Symbol"/>
                          </a:rPr>
                          <m:t>4</m:t>
                        </m:r>
                      </m:num>
                      <m:den>
                        <m:r>
                          <a:rPr lang="pt-BR" b="0" i="1" smtClean="0">
                            <a:latin typeface="Cambria Math"/>
                            <a:sym typeface="Symbol"/>
                          </a:rPr>
                          <m:t>3</m:t>
                        </m:r>
                      </m:den>
                    </m:f>
                  </m:oMath>
                </a14:m>
                <a:endParaRPr lang="pt-BR" dirty="0" smtClean="0">
                  <a:sym typeface="Symbol"/>
                </a:endParaRPr>
              </a:p>
              <a:p>
                <a:pPr marL="0" indent="0">
                  <a:buNone/>
                </a:pPr>
                <a:endParaRPr lang="pt-BR" dirty="0" smtClean="0">
                  <a:sym typeface="Symbol"/>
                </a:endParaRPr>
              </a:p>
              <a:p>
                <a:r>
                  <a:rPr lang="pt-BR" dirty="0" smtClean="0">
                    <a:sym typeface="Symbol"/>
                  </a:rPr>
                  <a:t>P(D  40) = P(Z 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/>
                        <a:sym typeface="Symbol"/>
                      </a:rPr>
                      <m:t>−</m:t>
                    </m:r>
                    <m:f>
                      <m:fPr>
                        <m:ctrlPr>
                          <a:rPr lang="pt-BR" i="1">
                            <a:latin typeface="Cambria Math"/>
                            <a:sym typeface="Symbol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  <a:sym typeface="Symbol"/>
                          </a:rPr>
                          <m:t>4</m:t>
                        </m:r>
                      </m:num>
                      <m:den>
                        <m:r>
                          <a:rPr lang="pt-BR" i="1">
                            <a:latin typeface="Cambria Math"/>
                            <a:sym typeface="Symbol"/>
                          </a:rPr>
                          <m:t>3</m:t>
                        </m:r>
                      </m:den>
                    </m:f>
                  </m:oMath>
                </a14:m>
                <a:r>
                  <a:rPr lang="pt-BR" dirty="0" smtClean="0">
                    <a:sym typeface="Symbol"/>
                  </a:rPr>
                  <a:t>) = 0,0918 = 9,18%. </a:t>
                </a:r>
              </a:p>
              <a:p>
                <a:pPr marL="0" indent="0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655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do PERT/CPM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Minimizar problemas como atrasos, estrangulamento da produção, interrupção de serviços.</a:t>
            </a:r>
          </a:p>
          <a:p>
            <a:r>
              <a:rPr lang="pt-BR" dirty="0" smtClean="0"/>
              <a:t>Conhecer antecipadamente atividades críticas que são aquelas que interferem no cumprimento do prazo do projeto.</a:t>
            </a:r>
          </a:p>
          <a:p>
            <a:r>
              <a:rPr lang="pt-BR" dirty="0" smtClean="0"/>
              <a:t>Manter a administração informada sobre o desenvolvimento de cada atividade do projeto.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62709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do PERT/CPM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Estabelecer QUANDO cada envolvido deve iniciar ou concluir suas atribuições.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Ser um instrumento de planejamento, coordenação e controle do projeto, empreendimentos e operações.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136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Construção Civil</a:t>
            </a:r>
          </a:p>
          <a:p>
            <a:r>
              <a:rPr lang="pt-BR" dirty="0" smtClean="0"/>
              <a:t>Pesquisa e Desenvolvimento de um produto</a:t>
            </a:r>
          </a:p>
          <a:p>
            <a:r>
              <a:rPr lang="pt-BR" dirty="0" smtClean="0"/>
              <a:t>Produção de livros e filmes</a:t>
            </a:r>
          </a:p>
          <a:p>
            <a:r>
              <a:rPr lang="pt-BR" dirty="0" smtClean="0"/>
              <a:t>Construção de navios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4531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PERT e CPM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Projeto – </a:t>
            </a:r>
            <a:r>
              <a:rPr lang="pt-BR" dirty="0" smtClean="0"/>
              <a:t>conjunto de atividades inter-relacionadas, sendo que cada atividade consome tempo e recursos.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 smtClean="0"/>
              <a:t>O que é preciso ter num projeto?</a:t>
            </a:r>
          </a:p>
          <a:p>
            <a:r>
              <a:rPr lang="pt-BR" dirty="0" smtClean="0"/>
              <a:t>1. Informações de atividades.</a:t>
            </a:r>
          </a:p>
          <a:p>
            <a:r>
              <a:rPr lang="pt-BR" dirty="0" smtClean="0"/>
              <a:t>2. Relações de </a:t>
            </a:r>
            <a:r>
              <a:rPr lang="pt-BR" dirty="0" smtClean="0"/>
              <a:t>precedência. </a:t>
            </a:r>
            <a:endParaRPr lang="pt-BR" dirty="0" smtClean="0"/>
          </a:p>
          <a:p>
            <a:r>
              <a:rPr lang="pt-BR" dirty="0" smtClean="0"/>
              <a:t>3. Informações de tempo.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416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Construindo a rede de projetos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Rede de projeto atividade-no-arco (ANA</a:t>
            </a:r>
            <a:r>
              <a:rPr lang="pt-BR" b="1" dirty="0" smtClean="0"/>
              <a:t>) ou modelo americano: </a:t>
            </a:r>
            <a:r>
              <a:rPr lang="pt-BR" dirty="0" smtClean="0"/>
              <a:t>cada atividade é representada por um arco. Um nó é usado para separar uma atividade (um arco de saída) de cada um de seus predecessores imediatos (um arco de entrada).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515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20481</TotalTime>
  <Words>2176</Words>
  <Application>Microsoft Office PowerPoint</Application>
  <PresentationFormat>Apresentação na tela (4:3)</PresentationFormat>
  <Paragraphs>538</Paragraphs>
  <Slides>42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42</vt:i4>
      </vt:variant>
    </vt:vector>
  </HeadingPairs>
  <TitlesOfParts>
    <vt:vector size="44" baseType="lpstr">
      <vt:lpstr>Tema do Office</vt:lpstr>
      <vt:lpstr>Planilha</vt:lpstr>
      <vt:lpstr>Otimização em Redes_Parte III</vt:lpstr>
      <vt:lpstr>PERT e CPM</vt:lpstr>
      <vt:lpstr>Histórico</vt:lpstr>
      <vt:lpstr>Histórico</vt:lpstr>
      <vt:lpstr>Objetivos do PERT/CPM</vt:lpstr>
      <vt:lpstr>Objetivos do PERT/CPM</vt:lpstr>
      <vt:lpstr>Aplicações</vt:lpstr>
      <vt:lpstr>PERT e CPM</vt:lpstr>
      <vt:lpstr>Construindo a rede de projetos</vt:lpstr>
      <vt:lpstr>Construindo a rede de projetos</vt:lpstr>
      <vt:lpstr>Exemplo: </vt:lpstr>
      <vt:lpstr>Apresentação do PowerPoint</vt:lpstr>
      <vt:lpstr>Exemplo: rede (ANN)</vt:lpstr>
      <vt:lpstr>CPM – Controle do tempo</vt:lpstr>
      <vt:lpstr>CPM – Controle do tempo</vt:lpstr>
      <vt:lpstr>Método para achar o caminho crítico numa rede </vt:lpstr>
      <vt:lpstr>Achando o caminho crítico numa rede </vt:lpstr>
      <vt:lpstr>Achando o caminho crítico numa rede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Modelo CPM – controle de custo</vt:lpstr>
      <vt:lpstr>Modelo CPM – controle de custo</vt:lpstr>
      <vt:lpstr>Modelo CPM – controle de custo</vt:lpstr>
      <vt:lpstr>Apresentação do PowerPoint</vt:lpstr>
      <vt:lpstr>Apresentação do PowerPoint</vt:lpstr>
      <vt:lpstr>Apresentação do PowerPoint</vt:lpstr>
      <vt:lpstr>Resolvendo por programação linear</vt:lpstr>
      <vt:lpstr>Resolvendo por programação linear</vt:lpstr>
      <vt:lpstr>Apresentação do PowerPoint</vt:lpstr>
      <vt:lpstr>O PPL</vt:lpstr>
      <vt:lpstr>O PPL</vt:lpstr>
      <vt:lpstr>Metodologia PERT</vt:lpstr>
      <vt:lpstr>Metodologia PERT</vt:lpstr>
      <vt:lpstr>Apresentação do PowerPoint</vt:lpstr>
      <vt:lpstr>Metodologia PERT</vt:lpstr>
      <vt:lpstr>Metodologia PERT</vt:lpstr>
      <vt:lpstr>Exemplo</vt:lpstr>
      <vt:lpstr>Observação</vt:lpstr>
      <vt:lpstr>Exemplo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Otimização em Redes</dc:title>
  <dc:creator>Andrea</dc:creator>
  <cp:lastModifiedBy>andrea</cp:lastModifiedBy>
  <cp:revision>183</cp:revision>
  <cp:lastPrinted>2012-04-10T14:15:50Z</cp:lastPrinted>
  <dcterms:created xsi:type="dcterms:W3CDTF">2012-01-17T11:52:45Z</dcterms:created>
  <dcterms:modified xsi:type="dcterms:W3CDTF">2018-04-18T15:32:06Z</dcterms:modified>
</cp:coreProperties>
</file>